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69" r:id="rId4"/>
    <p:sldId id="272" r:id="rId5"/>
    <p:sldId id="264" r:id="rId6"/>
    <p:sldId id="289" r:id="rId7"/>
    <p:sldId id="278" r:id="rId8"/>
    <p:sldId id="279" r:id="rId9"/>
    <p:sldId id="276" r:id="rId10"/>
    <p:sldId id="277" r:id="rId11"/>
    <p:sldId id="280" r:id="rId12"/>
    <p:sldId id="274" r:id="rId13"/>
    <p:sldId id="281" r:id="rId14"/>
    <p:sldId id="283" r:id="rId15"/>
    <p:sldId id="284" r:id="rId16"/>
    <p:sldId id="282" r:id="rId17"/>
    <p:sldId id="288" r:id="rId18"/>
    <p:sldId id="286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43" autoAdjust="0"/>
  </p:normalViewPr>
  <p:slideViewPr>
    <p:cSldViewPr>
      <p:cViewPr varScale="1">
        <p:scale>
          <a:sx n="75" d="100"/>
          <a:sy n="75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yu\Documents\Gazdas&#225;gi%20elemz&#233;sek\elemz&#233;sek\EU%20tag&#225;llamok%20sorrendje%20egyf&#337;re%20jut&#243;%20GDP%20alapj&#225;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yu\Documents\Gazdas&#225;gi%20elemz&#233;sek\elemz&#233;sek\EU%20tag&#225;llamok%20sorrendje%20egyf&#337;re%20jut&#243;%20GDP%20alapj&#225;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hart>
    <c:plotArea>
      <c:layout>
        <c:manualLayout>
          <c:layoutTarget val="inner"/>
          <c:xMode val="edge"/>
          <c:yMode val="edge"/>
          <c:x val="7.8878560318849031E-2"/>
          <c:y val="3.7159477912838211E-2"/>
          <c:w val="0.88717082239720024"/>
          <c:h val="0.80992640634839064"/>
        </c:manualLayout>
      </c:layout>
      <c:lineChart>
        <c:grouping val="standard"/>
        <c:ser>
          <c:idx val="0"/>
          <c:order val="0"/>
          <c:tx>
            <c:strRef>
              <c:f>Munka1!$B$2</c:f>
              <c:strCache>
                <c:ptCount val="1"/>
                <c:pt idx="0">
                  <c:v>EU 28</c:v>
                </c:pt>
              </c:strCache>
            </c:strRef>
          </c:tx>
          <c:marker>
            <c:symbol val="none"/>
          </c:marker>
          <c:cat>
            <c:numRef>
              <c:f>Munka1!$A$3:$A$8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Munka1!$B$3:$B$8</c:f>
              <c:numCache>
                <c:formatCode>0.0</c:formatCode>
                <c:ptCount val="6"/>
                <c:pt idx="0">
                  <c:v>100.5</c:v>
                </c:pt>
                <c:pt idx="1">
                  <c:v>95.6</c:v>
                </c:pt>
                <c:pt idx="2">
                  <c:v>102.1</c:v>
                </c:pt>
                <c:pt idx="3">
                  <c:v>101.7</c:v>
                </c:pt>
                <c:pt idx="4">
                  <c:v>99.6</c:v>
                </c:pt>
                <c:pt idx="5">
                  <c:v>100</c:v>
                </c:pt>
              </c:numCache>
            </c:numRef>
          </c:val>
        </c:ser>
        <c:ser>
          <c:idx val="1"/>
          <c:order val="1"/>
          <c:tx>
            <c:strRef>
              <c:f>Munka1!$C$2</c:f>
              <c:strCache>
                <c:ptCount val="1"/>
                <c:pt idx="0">
                  <c:v>Eurózóna 18</c:v>
                </c:pt>
              </c:strCache>
            </c:strRef>
          </c:tx>
          <c:marker>
            <c:symbol val="none"/>
          </c:marker>
          <c:cat>
            <c:numRef>
              <c:f>Munka1!$A$3:$A$8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Munka1!$C$3:$C$8</c:f>
              <c:numCache>
                <c:formatCode>0.0</c:formatCode>
                <c:ptCount val="6"/>
                <c:pt idx="0">
                  <c:v>100.5</c:v>
                </c:pt>
                <c:pt idx="1">
                  <c:v>95.5</c:v>
                </c:pt>
                <c:pt idx="2">
                  <c:v>102</c:v>
                </c:pt>
                <c:pt idx="3">
                  <c:v>101.6</c:v>
                </c:pt>
                <c:pt idx="4">
                  <c:v>99.3</c:v>
                </c:pt>
                <c:pt idx="5">
                  <c:v>99.5</c:v>
                </c:pt>
              </c:numCache>
            </c:numRef>
          </c:val>
        </c:ser>
        <c:marker val="1"/>
        <c:axId val="56706560"/>
        <c:axId val="56708096"/>
      </c:lineChart>
      <c:catAx>
        <c:axId val="56706560"/>
        <c:scaling>
          <c:orientation val="minMax"/>
        </c:scaling>
        <c:axPos val="b"/>
        <c:numFmt formatCode="General" sourceLinked="1"/>
        <c:tickLblPos val="nextTo"/>
        <c:spPr>
          <a:ln w="15875">
            <a:solidFill>
              <a:schemeClr val="tx1"/>
            </a:solidFill>
          </a:ln>
        </c:spPr>
        <c:txPr>
          <a:bodyPr rot="0"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56708096"/>
        <c:crossesAt val="95"/>
        <c:auto val="1"/>
        <c:lblAlgn val="ctr"/>
        <c:lblOffset val="25"/>
        <c:tickLblSkip val="1"/>
      </c:catAx>
      <c:valAx>
        <c:axId val="56708096"/>
        <c:scaling>
          <c:orientation val="minMax"/>
          <c:max val="102.5"/>
          <c:min val="95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sz="1400" b="1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400" b="1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8518518518518528E-2"/>
              <c:y val="6.283771977541968E-3"/>
            </c:manualLayout>
          </c:layout>
        </c:title>
        <c:numFmt formatCode="0.0" sourceLinked="1"/>
        <c:tickLblPos val="nextTo"/>
        <c:spPr>
          <a:ln w="15875"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56706560"/>
        <c:crossesAt val="1"/>
        <c:crossBetween val="midCat"/>
        <c:majorUnit val="1"/>
      </c:valAx>
    </c:plotArea>
    <c:legend>
      <c:legendPos val="b"/>
      <c:layout>
        <c:manualLayout>
          <c:xMode val="edge"/>
          <c:yMode val="edge"/>
          <c:x val="0.2631573831048899"/>
          <c:y val="0.93889641666749157"/>
          <c:w val="0.48140116166034813"/>
          <c:h val="5.5869854049010813E-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hart>
    <c:plotArea>
      <c:layout>
        <c:manualLayout>
          <c:layoutTarget val="inner"/>
          <c:xMode val="edge"/>
          <c:yMode val="edge"/>
          <c:x val="6.1903251676873716E-2"/>
          <c:y val="6.4980841169314033E-2"/>
          <c:w val="0.89643008165645921"/>
          <c:h val="0.78434072181442827"/>
        </c:manualLayout>
      </c:layout>
      <c:lineChart>
        <c:grouping val="standard"/>
        <c:ser>
          <c:idx val="0"/>
          <c:order val="0"/>
          <c:tx>
            <c:strRef>
              <c:f>Munka1!$B$2</c:f>
              <c:strCache>
                <c:ptCount val="1"/>
                <c:pt idx="0">
                  <c:v> Összesen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dLblPos val="t"/>
            <c:showVal val="1"/>
          </c:dLbls>
          <c:cat>
            <c:numRef>
              <c:f>Munka1!$A$3:$A$7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Munka1!$B$3:$B$7</c:f>
              <c:numCache>
                <c:formatCode>0.00</c:formatCode>
                <c:ptCount val="5"/>
                <c:pt idx="0">
                  <c:v>7.35</c:v>
                </c:pt>
                <c:pt idx="1">
                  <c:v>7.57</c:v>
                </c:pt>
                <c:pt idx="2">
                  <c:v>8</c:v>
                </c:pt>
                <c:pt idx="3">
                  <c:v>7.96</c:v>
                </c:pt>
                <c:pt idx="4">
                  <c:v>7.83</c:v>
                </c:pt>
              </c:numCache>
            </c:numRef>
          </c:val>
        </c:ser>
        <c:ser>
          <c:idx val="1"/>
          <c:order val="1"/>
          <c:tx>
            <c:strRef>
              <c:f>Munka1!$C$2</c:f>
              <c:strCache>
                <c:ptCount val="1"/>
                <c:pt idx="0">
                  <c:v>Ebből: állami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dLblPos val="t"/>
            <c:showVal val="1"/>
          </c:dLbls>
          <c:cat>
            <c:numRef>
              <c:f>Munka1!$A$3:$A$7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Munka1!$C$3:$C$7</c:f>
              <c:numCache>
                <c:formatCode>0.00</c:formatCode>
                <c:ptCount val="5"/>
                <c:pt idx="0">
                  <c:v>4.9300000000000024</c:v>
                </c:pt>
                <c:pt idx="1">
                  <c:v>4.9700000000000024</c:v>
                </c:pt>
                <c:pt idx="2">
                  <c:v>5.14</c:v>
                </c:pt>
                <c:pt idx="3">
                  <c:v>5.18</c:v>
                </c:pt>
                <c:pt idx="4">
                  <c:v>4.9000000000000004</c:v>
                </c:pt>
              </c:numCache>
            </c:numRef>
          </c:val>
        </c:ser>
        <c:dLbls>
          <c:showVal val="1"/>
        </c:dLbls>
        <c:marker val="1"/>
        <c:axId val="89157632"/>
        <c:axId val="89159168"/>
      </c:lineChart>
      <c:catAx>
        <c:axId val="89157632"/>
        <c:scaling>
          <c:orientation val="minMax"/>
        </c:scaling>
        <c:axPos val="b"/>
        <c:numFmt formatCode="General" sourceLinked="1"/>
        <c:tickLblPos val="nextTo"/>
        <c:spPr>
          <a:ln w="15875">
            <a:solidFill>
              <a:prstClr val="black"/>
            </a:solidFill>
          </a:ln>
        </c:spPr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89159168"/>
        <c:crossesAt val="0"/>
        <c:auto val="1"/>
        <c:lblAlgn val="ctr"/>
        <c:lblOffset val="25"/>
        <c:tickLblSkip val="1"/>
      </c:catAx>
      <c:valAx>
        <c:axId val="89159168"/>
        <c:scaling>
          <c:orientation val="minMax"/>
          <c:max val="8.5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40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4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0802469135802479E-2"/>
              <c:y val="1.8820566464655665E-2"/>
            </c:manualLayout>
          </c:layout>
        </c:title>
        <c:numFmt formatCode="0.0" sourceLinked="0"/>
        <c:tickLblPos val="nextTo"/>
        <c:spPr>
          <a:ln w="15875"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89157632"/>
        <c:crossesAt val="1"/>
        <c:crossBetween val="between"/>
        <c:majorUnit val="1"/>
      </c:valAx>
    </c:plotArea>
    <c:legend>
      <c:legendPos val="b"/>
      <c:layout>
        <c:manualLayout>
          <c:xMode val="edge"/>
          <c:yMode val="edge"/>
          <c:x val="0.32735187615437"/>
          <c:y val="0.95526140961563766"/>
          <c:w val="0.34529624769126083"/>
          <c:h val="4.4738590384362384E-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hart>
    <c:plotArea>
      <c:layout>
        <c:manualLayout>
          <c:layoutTarget val="inner"/>
          <c:xMode val="edge"/>
          <c:yMode val="edge"/>
          <c:x val="5.322331132208466E-2"/>
          <c:y val="3.0688256860348848E-2"/>
          <c:w val="0.91450704823647044"/>
          <c:h val="0.78155964152131241"/>
        </c:manualLayout>
      </c:layout>
      <c:lineChart>
        <c:grouping val="standard"/>
        <c:ser>
          <c:idx val="0"/>
          <c:order val="0"/>
          <c:tx>
            <c:strRef>
              <c:f>Munka1!$B$2</c:f>
              <c:strCache>
                <c:ptCount val="1"/>
                <c:pt idx="0">
                  <c:v>Összesen</c:v>
                </c:pt>
              </c:strCache>
            </c:strRef>
          </c:tx>
          <c:marker>
            <c:symbol val="none"/>
          </c:marker>
          <c:cat>
            <c:numRef>
              <c:f>Munka1!$A$3:$A$15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Munka1!$B$3:$B$15</c:f>
              <c:numCache>
                <c:formatCode>General</c:formatCode>
                <c:ptCount val="13"/>
                <c:pt idx="0">
                  <c:v>5.03</c:v>
                </c:pt>
                <c:pt idx="1">
                  <c:v>5.04</c:v>
                </c:pt>
                <c:pt idx="2">
                  <c:v>5.41</c:v>
                </c:pt>
                <c:pt idx="3">
                  <c:v>5.6899999999999995</c:v>
                </c:pt>
                <c:pt idx="4">
                  <c:v>5.23</c:v>
                </c:pt>
                <c:pt idx="5">
                  <c:v>5.33</c:v>
                </c:pt>
                <c:pt idx="6">
                  <c:v>5.1199999999999974</c:v>
                </c:pt>
                <c:pt idx="7">
                  <c:v>4.8499999999999996</c:v>
                </c:pt>
                <c:pt idx="8">
                  <c:v>4.7699999999999996</c:v>
                </c:pt>
                <c:pt idx="9">
                  <c:v>4.83</c:v>
                </c:pt>
                <c:pt idx="10">
                  <c:v>4.75</c:v>
                </c:pt>
                <c:pt idx="11">
                  <c:v>4.34</c:v>
                </c:pt>
                <c:pt idx="12" formatCode="0.00">
                  <c:v>4.08</c:v>
                </c:pt>
              </c:numCache>
            </c:numRef>
          </c:val>
        </c:ser>
        <c:ser>
          <c:idx val="1"/>
          <c:order val="1"/>
          <c:tx>
            <c:strRef>
              <c:f>Munka1!$C$2</c:f>
              <c:strCache>
                <c:ptCount val="1"/>
                <c:pt idx="0">
                  <c:v>Ebből: felsőoktatás</c:v>
                </c:pt>
              </c:strCache>
            </c:strRef>
          </c:tx>
          <c:marker>
            <c:symbol val="none"/>
          </c:marker>
          <c:cat>
            <c:numRef>
              <c:f>Munka1!$A$3:$A$15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Munka1!$C$3:$C$15</c:f>
              <c:numCache>
                <c:formatCode>General</c:formatCode>
                <c:ptCount val="13"/>
                <c:pt idx="0">
                  <c:v>1.07</c:v>
                </c:pt>
                <c:pt idx="1">
                  <c:v>1.02</c:v>
                </c:pt>
                <c:pt idx="2">
                  <c:v>1.02</c:v>
                </c:pt>
                <c:pt idx="3" formatCode="0.00">
                  <c:v>1.1000000000000001</c:v>
                </c:pt>
                <c:pt idx="4">
                  <c:v>0.99</c:v>
                </c:pt>
                <c:pt idx="5">
                  <c:v>0.99</c:v>
                </c:pt>
                <c:pt idx="6">
                  <c:v>0.95000000000000029</c:v>
                </c:pt>
                <c:pt idx="7">
                  <c:v>0.9600000000000003</c:v>
                </c:pt>
                <c:pt idx="8">
                  <c:v>0.9600000000000003</c:v>
                </c:pt>
                <c:pt idx="9">
                  <c:v>0.99</c:v>
                </c:pt>
                <c:pt idx="10">
                  <c:v>0.97000000000000031</c:v>
                </c:pt>
                <c:pt idx="11">
                  <c:v>0.97000000000000031</c:v>
                </c:pt>
                <c:pt idx="12" formatCode="0.00">
                  <c:v>0.88</c:v>
                </c:pt>
              </c:numCache>
            </c:numRef>
          </c:val>
        </c:ser>
        <c:marker val="1"/>
        <c:axId val="89340160"/>
        <c:axId val="89366528"/>
      </c:lineChart>
      <c:catAx>
        <c:axId val="89340160"/>
        <c:scaling>
          <c:orientation val="minMax"/>
        </c:scaling>
        <c:axPos val="b"/>
        <c:numFmt formatCode="General" sourceLinked="1"/>
        <c:tickLblPos val="nextTo"/>
        <c:spPr>
          <a:ln w="19050">
            <a:solidFill>
              <a:prstClr val="black"/>
            </a:solidFill>
          </a:ln>
        </c:spPr>
        <c:txPr>
          <a:bodyPr rot="-2880000"/>
          <a:lstStyle/>
          <a:p>
            <a:pPr>
              <a:defRPr sz="1600" b="1" i="0" baseline="0">
                <a:latin typeface="Times New Roman" pitchFamily="18" charset="0"/>
              </a:defRPr>
            </a:pPr>
            <a:endParaRPr lang="hu-HU"/>
          </a:p>
        </c:txPr>
        <c:crossAx val="89366528"/>
        <c:crossesAt val="0"/>
        <c:auto val="1"/>
        <c:lblAlgn val="ctr"/>
        <c:lblOffset val="25"/>
        <c:tickLblSkip val="1"/>
      </c:catAx>
      <c:valAx>
        <c:axId val="89366528"/>
        <c:scaling>
          <c:orientation val="minMax"/>
          <c:max val="5.9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sz="1400" baseline="0" dirty="0" smtClean="0">
                    <a:latin typeface="Times New Roman" pitchFamily="18" charset="0"/>
                  </a:rPr>
                  <a:t>%</a:t>
                </a:r>
                <a:endParaRPr lang="hu-HU" sz="1400" baseline="0" dirty="0">
                  <a:latin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7.4104744664224981E-3"/>
              <c:y val="1.5914898344628543E-3"/>
            </c:manualLayout>
          </c:layout>
        </c:title>
        <c:numFmt formatCode="#,##0.0" sourceLinked="0"/>
        <c:tickLblPos val="nextTo"/>
        <c:spPr>
          <a:ln w="19050"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600" b="1" i="0" baseline="0">
                <a:latin typeface="Times New Roman" pitchFamily="18" charset="0"/>
              </a:defRPr>
            </a:pPr>
            <a:endParaRPr lang="hu-HU"/>
          </a:p>
        </c:txPr>
        <c:crossAx val="89340160"/>
        <c:crossesAt val="1"/>
        <c:crossBetween val="midCat"/>
        <c:majorUnit val="0.5"/>
      </c:valAx>
    </c:plotArea>
    <c:legend>
      <c:legendPos val="b"/>
      <c:layout/>
      <c:txPr>
        <a:bodyPr/>
        <a:lstStyle/>
        <a:p>
          <a:pPr>
            <a:defRPr sz="1400" b="1" i="0" baseline="0">
              <a:latin typeface="Times New Roman" pitchFamily="18" charset="0"/>
            </a:defRPr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hart>
    <c:plotArea>
      <c:layout>
        <c:manualLayout>
          <c:layoutTarget val="inner"/>
          <c:xMode val="edge"/>
          <c:yMode val="edge"/>
          <c:x val="7.1162510936133044E-2"/>
          <c:y val="6.594498897207908E-2"/>
          <c:w val="0.88717082239720024"/>
          <c:h val="0.75497224887165737"/>
        </c:manualLayout>
      </c:layout>
      <c:lineChart>
        <c:grouping val="standard"/>
        <c:ser>
          <c:idx val="0"/>
          <c:order val="0"/>
          <c:tx>
            <c:strRef>
              <c:f>Munka1!$B$2</c:f>
              <c:strCache>
                <c:ptCount val="1"/>
                <c:pt idx="0">
                  <c:v>Összesen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dLblPos val="t"/>
            <c:showVal val="1"/>
          </c:dLbls>
          <c:cat>
            <c:numRef>
              <c:f>Munka1!$A$3:$A$7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Munka1!$B$3:$B$7</c:f>
              <c:numCache>
                <c:formatCode>General</c:formatCode>
                <c:ptCount val="5"/>
                <c:pt idx="0">
                  <c:v>4.7699999999999996</c:v>
                </c:pt>
                <c:pt idx="1">
                  <c:v>4.83</c:v>
                </c:pt>
                <c:pt idx="2">
                  <c:v>4.75</c:v>
                </c:pt>
                <c:pt idx="3">
                  <c:v>4.34</c:v>
                </c:pt>
                <c:pt idx="4" formatCode="0.00">
                  <c:v>4.08</c:v>
                </c:pt>
              </c:numCache>
            </c:numRef>
          </c:val>
        </c:ser>
        <c:ser>
          <c:idx val="1"/>
          <c:order val="1"/>
          <c:tx>
            <c:strRef>
              <c:f>Munka1!$C$2</c:f>
              <c:strCache>
                <c:ptCount val="1"/>
                <c:pt idx="0">
                  <c:v>Ebből: felsőoktatás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dLblPos val="t"/>
            <c:showVal val="1"/>
          </c:dLbls>
          <c:cat>
            <c:numRef>
              <c:f>Munka1!$A$3:$A$7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Munka1!$C$3:$C$7</c:f>
              <c:numCache>
                <c:formatCode>General</c:formatCode>
                <c:ptCount val="5"/>
                <c:pt idx="0">
                  <c:v>0.9600000000000003</c:v>
                </c:pt>
                <c:pt idx="1">
                  <c:v>0.99</c:v>
                </c:pt>
                <c:pt idx="2">
                  <c:v>0.97000000000000031</c:v>
                </c:pt>
                <c:pt idx="3">
                  <c:v>0.97000000000000031</c:v>
                </c:pt>
                <c:pt idx="4" formatCode="0.00">
                  <c:v>0.88</c:v>
                </c:pt>
              </c:numCache>
            </c:numRef>
          </c:val>
        </c:ser>
        <c:dLbls>
          <c:showVal val="1"/>
        </c:dLbls>
        <c:marker val="1"/>
        <c:axId val="89286144"/>
        <c:axId val="89287680"/>
      </c:lineChart>
      <c:catAx>
        <c:axId val="89286144"/>
        <c:scaling>
          <c:orientation val="minMax"/>
        </c:scaling>
        <c:axPos val="b"/>
        <c:numFmt formatCode="General" sourceLinked="1"/>
        <c:tickLblPos val="nextTo"/>
        <c:spPr>
          <a:ln w="15875">
            <a:solidFill>
              <a:prstClr val="black"/>
            </a:solidFill>
          </a:ln>
        </c:spPr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89287680"/>
        <c:crossesAt val="0"/>
        <c:auto val="1"/>
        <c:lblAlgn val="ctr"/>
        <c:lblOffset val="25"/>
        <c:tickLblSkip val="1"/>
      </c:catAx>
      <c:valAx>
        <c:axId val="89287680"/>
        <c:scaling>
          <c:orientation val="minMax"/>
          <c:max val="5.3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40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4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0802469135802479E-2"/>
              <c:y val="6.7742489277972853E-3"/>
            </c:manualLayout>
          </c:layout>
        </c:title>
        <c:numFmt formatCode="#,##0.0" sourceLinked="0"/>
        <c:tickLblPos val="nextTo"/>
        <c:spPr>
          <a:ln w="15875"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89286144"/>
        <c:crossesAt val="1"/>
        <c:crossBetween val="between"/>
        <c:majorUnit val="0.5"/>
      </c:valAx>
    </c:plotArea>
    <c:legend>
      <c:legendPos val="b"/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6"/>
  <c:chart>
    <c:plotArea>
      <c:layout>
        <c:manualLayout>
          <c:layoutTarget val="inner"/>
          <c:xMode val="edge"/>
          <c:yMode val="edge"/>
          <c:x val="8.4978006221444538E-2"/>
          <c:y val="4.1225393612856751E-2"/>
          <c:w val="0.89804668513658015"/>
          <c:h val="0.75491335887844091"/>
        </c:manualLayout>
      </c:layout>
      <c:barChart>
        <c:barDir val="col"/>
        <c:grouping val="stacked"/>
        <c:ser>
          <c:idx val="0"/>
          <c:order val="0"/>
          <c:tx>
            <c:strRef>
              <c:f>'Munka1'!$B$2</c:f>
              <c:strCache>
                <c:ptCount val="1"/>
                <c:pt idx="0">
                  <c:v>Férfi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dLblPos val="ctr"/>
            <c:showVal val="1"/>
          </c:dLbls>
          <c:cat>
            <c:numRef>
              <c:f>'Munka1'!$A$3:$A$14</c:f>
              <c:numCache>
                <c:formatCode>General</c:formatCode>
                <c:ptCount val="12"/>
                <c:pt idx="0">
                  <c:v>2008</c:v>
                </c:pt>
                <c:pt idx="2">
                  <c:v>2009</c:v>
                </c:pt>
                <c:pt idx="4">
                  <c:v>2010</c:v>
                </c:pt>
                <c:pt idx="6">
                  <c:v>2011</c:v>
                </c:pt>
                <c:pt idx="8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'Munka1'!$B$3:$B$14</c:f>
              <c:numCache>
                <c:formatCode>General</c:formatCode>
                <c:ptCount val="12"/>
                <c:pt idx="0" formatCode="0.0">
                  <c:v>7</c:v>
                </c:pt>
                <c:pt idx="2" formatCode="0.0">
                  <c:v>7.1</c:v>
                </c:pt>
                <c:pt idx="4" formatCode="0.0">
                  <c:v>7.2</c:v>
                </c:pt>
                <c:pt idx="6" formatCode="0.0">
                  <c:v>7.6</c:v>
                </c:pt>
                <c:pt idx="8" formatCode="0.0">
                  <c:v>7.9</c:v>
                </c:pt>
                <c:pt idx="10" formatCode="0.0">
                  <c:v>8.2000000000000011</c:v>
                </c:pt>
              </c:numCache>
            </c:numRef>
          </c:val>
        </c:ser>
        <c:ser>
          <c:idx val="1"/>
          <c:order val="1"/>
          <c:tx>
            <c:strRef>
              <c:f>'Munka1'!$C$2</c:f>
              <c:strCache>
                <c:ptCount val="1"/>
                <c:pt idx="0">
                  <c:v>Nő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dLblPos val="ctr"/>
            <c:showVal val="1"/>
          </c:dLbls>
          <c:cat>
            <c:numRef>
              <c:f>'Munka1'!$A$3:$A$14</c:f>
              <c:numCache>
                <c:formatCode>General</c:formatCode>
                <c:ptCount val="12"/>
                <c:pt idx="0">
                  <c:v>2008</c:v>
                </c:pt>
                <c:pt idx="2">
                  <c:v>2009</c:v>
                </c:pt>
                <c:pt idx="4">
                  <c:v>2010</c:v>
                </c:pt>
                <c:pt idx="6">
                  <c:v>2011</c:v>
                </c:pt>
                <c:pt idx="8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'Munka1'!$C$3:$C$14</c:f>
              <c:numCache>
                <c:formatCode>General</c:formatCode>
                <c:ptCount val="12"/>
                <c:pt idx="0" formatCode="0.0">
                  <c:v>8.8000000000000007</c:v>
                </c:pt>
                <c:pt idx="2" formatCode="0.0">
                  <c:v>9.2000000000000011</c:v>
                </c:pt>
                <c:pt idx="4" formatCode="0.0">
                  <c:v>9.3000000000000007</c:v>
                </c:pt>
                <c:pt idx="6" formatCode="0.0">
                  <c:v>9.9</c:v>
                </c:pt>
                <c:pt idx="8" formatCode="0.0">
                  <c:v>10.5</c:v>
                </c:pt>
                <c:pt idx="10" formatCode="0.0">
                  <c:v>10.8</c:v>
                </c:pt>
              </c:numCache>
            </c:numRef>
          </c:val>
        </c:ser>
        <c:ser>
          <c:idx val="2"/>
          <c:order val="2"/>
          <c:tx>
            <c:strRef>
              <c:f>'Munka1'!$D$2</c:f>
              <c:strCache>
                <c:ptCount val="1"/>
                <c:pt idx="0">
                  <c:v>Összesen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numRef>
              <c:f>'Munka1'!$A$3:$A$14</c:f>
              <c:numCache>
                <c:formatCode>General</c:formatCode>
                <c:ptCount val="12"/>
                <c:pt idx="0">
                  <c:v>2008</c:v>
                </c:pt>
                <c:pt idx="2">
                  <c:v>2009</c:v>
                </c:pt>
                <c:pt idx="4">
                  <c:v>2010</c:v>
                </c:pt>
                <c:pt idx="6">
                  <c:v>2011</c:v>
                </c:pt>
                <c:pt idx="8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'Munka1'!$D$3:$D$14</c:f>
              <c:numCache>
                <c:formatCode>0.0</c:formatCode>
                <c:ptCount val="12"/>
                <c:pt idx="1">
                  <c:v>15.8</c:v>
                </c:pt>
                <c:pt idx="3">
                  <c:v>16.3</c:v>
                </c:pt>
                <c:pt idx="5">
                  <c:v>16.5</c:v>
                </c:pt>
                <c:pt idx="7">
                  <c:v>17.5</c:v>
                </c:pt>
                <c:pt idx="9">
                  <c:v>18.5</c:v>
                </c:pt>
                <c:pt idx="11">
                  <c:v>19</c:v>
                </c:pt>
              </c:numCache>
            </c:numRef>
          </c:val>
        </c:ser>
        <c:dLbls>
          <c:showVal val="1"/>
        </c:dLbls>
        <c:overlap val="100"/>
        <c:axId val="97994240"/>
        <c:axId val="98640256"/>
      </c:barChart>
      <c:catAx>
        <c:axId val="97994240"/>
        <c:scaling>
          <c:orientation val="minMax"/>
        </c:scaling>
        <c:axPos val="b"/>
        <c:numFmt formatCode="General" sourceLinked="1"/>
        <c:tickLblPos val="nextTo"/>
        <c:spPr>
          <a:ln w="15875">
            <a:solidFill>
              <a:prstClr val="black"/>
            </a:solidFill>
          </a:ln>
        </c:spPr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98640256"/>
        <c:crossesAt val="0"/>
        <c:auto val="1"/>
        <c:lblAlgn val="ctr"/>
        <c:lblOffset val="25"/>
      </c:catAx>
      <c:valAx>
        <c:axId val="98640256"/>
        <c:scaling>
          <c:orientation val="minMax"/>
          <c:max val="20.9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20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2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6234567901234584E-2"/>
              <c:y val="7.4267879274189774E-3"/>
            </c:manualLayout>
          </c:layout>
        </c:title>
        <c:numFmt formatCode="0.0" sourceLinked="1"/>
        <c:tickLblPos val="nextTo"/>
        <c:spPr>
          <a:ln w="15875"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97994240"/>
        <c:crosses val="autoZero"/>
        <c:crossBetween val="between"/>
        <c:majorUnit val="5"/>
      </c:valAx>
    </c:plotArea>
    <c:legend>
      <c:legendPos val="b"/>
      <c:layout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hart>
    <c:autoTitleDeleted val="1"/>
    <c:plotArea>
      <c:layout>
        <c:manualLayout>
          <c:layoutTarget val="inner"/>
          <c:xMode val="edge"/>
          <c:yMode val="edge"/>
          <c:x val="9.9059857101195747E-2"/>
          <c:y val="4.4861391929187484E-2"/>
          <c:w val="0.8839648342568297"/>
          <c:h val="0.93116116945719618"/>
        </c:manualLayout>
      </c:layout>
      <c:lineChart>
        <c:grouping val="standard"/>
        <c:ser>
          <c:idx val="0"/>
          <c:order val="0"/>
          <c:tx>
            <c:strRef>
              <c:f>Munka1!$B$2</c:f>
              <c:strCache>
                <c:ptCount val="1"/>
                <c:pt idx="0">
                  <c:v>GDP </c:v>
                </c:pt>
              </c:strCache>
            </c:strRef>
          </c:tx>
          <c:marker>
            <c:symbol val="none"/>
          </c:marker>
          <c:cat>
            <c:numRef>
              <c:f>Munka1!$A$3:$A$8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Munka1!$B$3:$B$8</c:f>
              <c:numCache>
                <c:formatCode>0.0</c:formatCode>
                <c:ptCount val="6"/>
                <c:pt idx="0">
                  <c:v>100.9</c:v>
                </c:pt>
                <c:pt idx="1">
                  <c:v>93.4</c:v>
                </c:pt>
                <c:pt idx="2">
                  <c:v>100.8</c:v>
                </c:pt>
                <c:pt idx="3" formatCode="General">
                  <c:v>101.8</c:v>
                </c:pt>
                <c:pt idx="4">
                  <c:v>98.5</c:v>
                </c:pt>
                <c:pt idx="5" formatCode="General">
                  <c:v>101.5</c:v>
                </c:pt>
              </c:numCache>
            </c:numRef>
          </c:val>
        </c:ser>
        <c:marker val="1"/>
        <c:axId val="56660736"/>
        <c:axId val="56662272"/>
      </c:lineChart>
      <c:catAx>
        <c:axId val="56660736"/>
        <c:scaling>
          <c:orientation val="minMax"/>
        </c:scaling>
        <c:axPos val="b"/>
        <c:numFmt formatCode="General" sourceLinked="1"/>
        <c:tickLblPos val="low"/>
        <c:spPr>
          <a:ln w="15875">
            <a:solidFill>
              <a:prstClr val="black"/>
            </a:solidFill>
          </a:ln>
        </c:spPr>
        <c:txPr>
          <a:bodyPr rot="0"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56662272"/>
        <c:crossesAt val="92"/>
        <c:auto val="1"/>
        <c:lblAlgn val="ctr"/>
        <c:lblOffset val="25"/>
      </c:catAx>
      <c:valAx>
        <c:axId val="56662272"/>
        <c:scaling>
          <c:orientation val="minMax"/>
          <c:max val="102.5"/>
          <c:min val="92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400">
                    <a:latin typeface="Times New Roman" pitchFamily="18" charset="0"/>
                    <a:cs typeface="Times New Roman" pitchFamily="18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2.7777777777777811E-2"/>
              <c:y val="1.8359392381295013E-3"/>
            </c:manualLayout>
          </c:layout>
        </c:title>
        <c:numFmt formatCode="0.0" sourceLinked="1"/>
        <c:tickLblPos val="nextTo"/>
        <c:spPr>
          <a:ln w="15875">
            <a:solidFill>
              <a:prstClr val="black"/>
            </a:solidFill>
            <a:tailEnd type="stealth"/>
          </a:ln>
        </c:spPr>
        <c:txPr>
          <a:bodyPr rot="0"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56660736"/>
        <c:crossesAt val="1"/>
        <c:crossBetween val="midCat"/>
        <c:majorUnit val="1"/>
      </c:valAx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hart>
    <c:plotArea>
      <c:layout>
        <c:manualLayout>
          <c:layoutTarget val="inner"/>
          <c:xMode val="edge"/>
          <c:yMode val="edge"/>
          <c:x val="6.2412510936133057E-2"/>
          <c:y val="9.3345494060681336E-2"/>
          <c:w val="0.89592082239720061"/>
          <c:h val="0.76359894595961852"/>
        </c:manualLayout>
      </c:layout>
      <c:lineChart>
        <c:grouping val="standard"/>
        <c:ser>
          <c:idx val="0"/>
          <c:order val="0"/>
          <c:tx>
            <c:strRef>
              <c:f>Munka1!$B$2</c:f>
              <c:strCache>
                <c:ptCount val="1"/>
                <c:pt idx="0">
                  <c:v>Magyarország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Munka1!$A$3:$A$8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Munka1!$B$3:$B$8</c:f>
              <c:numCache>
                <c:formatCode>0.0</c:formatCode>
                <c:ptCount val="6"/>
                <c:pt idx="0">
                  <c:v>0.9</c:v>
                </c:pt>
                <c:pt idx="1">
                  <c:v>-6.6</c:v>
                </c:pt>
                <c:pt idx="2">
                  <c:v>0.8</c:v>
                </c:pt>
                <c:pt idx="3">
                  <c:v>1.8</c:v>
                </c:pt>
                <c:pt idx="4">
                  <c:v>1.5</c:v>
                </c:pt>
                <c:pt idx="5">
                  <c:v>1.5</c:v>
                </c:pt>
              </c:numCache>
            </c:numRef>
          </c:val>
        </c:ser>
        <c:ser>
          <c:idx val="1"/>
          <c:order val="1"/>
          <c:tx>
            <c:strRef>
              <c:f>Munka1!$C$2</c:f>
              <c:strCache>
                <c:ptCount val="1"/>
                <c:pt idx="0">
                  <c:v>Csehország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Munka1!$A$3:$A$8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Munka1!$C$3:$C$8</c:f>
              <c:numCache>
                <c:formatCode>0.0</c:formatCode>
                <c:ptCount val="6"/>
                <c:pt idx="0">
                  <c:v>2.7</c:v>
                </c:pt>
                <c:pt idx="1">
                  <c:v>-4.8</c:v>
                </c:pt>
                <c:pt idx="2">
                  <c:v>2.2999999999999998</c:v>
                </c:pt>
                <c:pt idx="3">
                  <c:v>2</c:v>
                </c:pt>
                <c:pt idx="4">
                  <c:v>-0.8</c:v>
                </c:pt>
                <c:pt idx="5">
                  <c:v>-0.70000000000000029</c:v>
                </c:pt>
              </c:numCache>
            </c:numRef>
          </c:val>
        </c:ser>
        <c:ser>
          <c:idx val="2"/>
          <c:order val="2"/>
          <c:tx>
            <c:strRef>
              <c:f>Munka1!$D$2</c:f>
              <c:strCache>
                <c:ptCount val="1"/>
                <c:pt idx="0">
                  <c:v>Lengyelország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Munka1!$A$3:$A$8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Munka1!$D$3:$D$8</c:f>
              <c:numCache>
                <c:formatCode>0.0</c:formatCode>
                <c:ptCount val="6"/>
                <c:pt idx="0">
                  <c:v>3.9</c:v>
                </c:pt>
                <c:pt idx="1">
                  <c:v>2.6</c:v>
                </c:pt>
                <c:pt idx="2">
                  <c:v>3.7</c:v>
                </c:pt>
                <c:pt idx="3">
                  <c:v>4.8</c:v>
                </c:pt>
                <c:pt idx="4">
                  <c:v>1.8</c:v>
                </c:pt>
                <c:pt idx="5">
                  <c:v>1.7</c:v>
                </c:pt>
              </c:numCache>
            </c:numRef>
          </c:val>
        </c:ser>
        <c:ser>
          <c:idx val="3"/>
          <c:order val="3"/>
          <c:tx>
            <c:strRef>
              <c:f>Munka1!$E$2</c:f>
              <c:strCache>
                <c:ptCount val="1"/>
                <c:pt idx="0">
                  <c:v>Szlovákia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Munka1!$A$3:$A$8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Munka1!$E$3:$E$8</c:f>
              <c:numCache>
                <c:formatCode>0.0</c:formatCode>
                <c:ptCount val="6"/>
                <c:pt idx="0">
                  <c:v>5.4</c:v>
                </c:pt>
                <c:pt idx="1">
                  <c:v>-5.3</c:v>
                </c:pt>
                <c:pt idx="2">
                  <c:v>4.8</c:v>
                </c:pt>
                <c:pt idx="3">
                  <c:v>2.7</c:v>
                </c:pt>
                <c:pt idx="4">
                  <c:v>1.6</c:v>
                </c:pt>
                <c:pt idx="5">
                  <c:v>1.4</c:v>
                </c:pt>
              </c:numCache>
            </c:numRef>
          </c:val>
        </c:ser>
        <c:marker val="1"/>
        <c:axId val="60973440"/>
        <c:axId val="60974976"/>
      </c:lineChart>
      <c:catAx>
        <c:axId val="60973440"/>
        <c:scaling>
          <c:orientation val="minMax"/>
        </c:scaling>
        <c:axPos val="b"/>
        <c:numFmt formatCode="General" sourceLinked="1"/>
        <c:tickLblPos val="low"/>
        <c:spPr>
          <a:ln w="15875"/>
        </c:spPr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60974976"/>
        <c:crossesAt val="0"/>
        <c:auto val="1"/>
        <c:lblAlgn val="ctr"/>
        <c:lblOffset val="25"/>
        <c:tickLblSkip val="1"/>
      </c:catAx>
      <c:valAx>
        <c:axId val="60974976"/>
        <c:scaling>
          <c:orientation val="minMax"/>
          <c:max val="6.3"/>
          <c:min val="-7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400">
                    <a:latin typeface="Times New Roman" pitchFamily="18" charset="0"/>
                    <a:cs typeface="Times New Roman" pitchFamily="18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1.0802469135802479E-2"/>
              <c:y val="7.9196405273308842E-3"/>
            </c:manualLayout>
          </c:layout>
        </c:title>
        <c:numFmt formatCode="0.0" sourceLinked="1"/>
        <c:tickLblPos val="nextTo"/>
        <c:spPr>
          <a:ln w="15875">
            <a:solidFill>
              <a:schemeClr val="tx1"/>
            </a:solidFill>
            <a:tailEnd type="stealth"/>
          </a:ln>
        </c:spPr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60973440"/>
        <c:crossesAt val="1"/>
        <c:crossBetween val="midCat"/>
        <c:majorUnit val="1"/>
      </c:valAx>
    </c:plotArea>
    <c:legend>
      <c:legendPos val="b"/>
      <c:layout>
        <c:manualLayout>
          <c:xMode val="edge"/>
          <c:yMode val="edge"/>
          <c:x val="0.11322360746573354"/>
          <c:y val="0.9294753615325767"/>
          <c:w val="0.80750328083989498"/>
          <c:h val="5.5053009617586822E-2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8"/>
  <c:chart>
    <c:title>
      <c:tx>
        <c:rich>
          <a:bodyPr/>
          <a:lstStyle/>
          <a:p>
            <a:pPr algn="ctr" rtl="0"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hu-HU" sz="1200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hu-H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</c:rich>
      </c:tx>
      <c:layout>
        <c:manualLayout>
          <c:xMode val="edge"/>
          <c:yMode val="edge"/>
          <c:x val="0.16856273531167526"/>
          <c:y val="3.9128249680765838E-3"/>
        </c:manualLayout>
      </c:layout>
    </c:title>
    <c:plotArea>
      <c:layout>
        <c:manualLayout>
          <c:layoutTarget val="inner"/>
          <c:xMode val="edge"/>
          <c:yMode val="edge"/>
          <c:x val="0.28257391970231582"/>
          <c:y val="7.6762304188423655E-2"/>
          <c:w val="0.67097599367635963"/>
          <c:h val="0.86172131047939327"/>
        </c:manualLayout>
      </c:layout>
      <c:barChart>
        <c:barDir val="bar"/>
        <c:grouping val="clustered"/>
        <c:ser>
          <c:idx val="0"/>
          <c:order val="0"/>
          <c:dPt>
            <c:idx val="3"/>
            <c:spPr>
              <a:solidFill>
                <a:srgbClr val="FFFF00"/>
              </a:solidFill>
            </c:spPr>
          </c:dPt>
          <c:cat>
            <c:strRef>
              <c:f>'Sorrend 2013'!$B$4:$B$31</c:f>
              <c:strCache>
                <c:ptCount val="28"/>
                <c:pt idx="0">
                  <c:v>Bulgária </c:v>
                </c:pt>
                <c:pt idx="1">
                  <c:v>Románia</c:v>
                </c:pt>
                <c:pt idx="2">
                  <c:v>Horvátország</c:v>
                </c:pt>
                <c:pt idx="3">
                  <c:v>Magyarország</c:v>
                </c:pt>
                <c:pt idx="4">
                  <c:v>Lettország</c:v>
                </c:pt>
                <c:pt idx="5">
                  <c:v>Lengyelország</c:v>
                </c:pt>
                <c:pt idx="6">
                  <c:v>Észtország</c:v>
                </c:pt>
                <c:pt idx="7">
                  <c:v>Litvánia</c:v>
                </c:pt>
                <c:pt idx="8">
                  <c:v>Görögország</c:v>
                </c:pt>
                <c:pt idx="9">
                  <c:v>Portugália</c:v>
                </c:pt>
                <c:pt idx="10">
                  <c:v>Szlovákia</c:v>
                </c:pt>
                <c:pt idx="11">
                  <c:v>Csehország</c:v>
                </c:pt>
                <c:pt idx="12">
                  <c:v>Szlovénia</c:v>
                </c:pt>
                <c:pt idx="13">
                  <c:v>Ciprus</c:v>
                </c:pt>
                <c:pt idx="14">
                  <c:v>Málta </c:v>
                </c:pt>
                <c:pt idx="15">
                  <c:v>Spanyolország</c:v>
                </c:pt>
                <c:pt idx="16">
                  <c:v>Olaszország</c:v>
                </c:pt>
                <c:pt idx="17">
                  <c:v>Egyesült Királyság</c:v>
                </c:pt>
                <c:pt idx="18">
                  <c:v>Franciaország</c:v>
                </c:pt>
                <c:pt idx="19">
                  <c:v>Finnország</c:v>
                </c:pt>
                <c:pt idx="20">
                  <c:v>Belgium</c:v>
                </c:pt>
                <c:pt idx="21">
                  <c:v>Németország</c:v>
                </c:pt>
                <c:pt idx="22">
                  <c:v>Dánia </c:v>
                </c:pt>
                <c:pt idx="23">
                  <c:v>Írország</c:v>
                </c:pt>
                <c:pt idx="24">
                  <c:v>Hollandia</c:v>
                </c:pt>
                <c:pt idx="25">
                  <c:v>Svédország</c:v>
                </c:pt>
                <c:pt idx="26">
                  <c:v>Ausztria</c:v>
                </c:pt>
                <c:pt idx="27">
                  <c:v>Luxemburg</c:v>
                </c:pt>
              </c:strCache>
            </c:strRef>
          </c:cat>
          <c:val>
            <c:numRef>
              <c:f>'Sorrend 2013'!$C$4:$C$31</c:f>
              <c:numCache>
                <c:formatCode>General</c:formatCode>
                <c:ptCount val="28"/>
                <c:pt idx="0">
                  <c:v>47</c:v>
                </c:pt>
                <c:pt idx="1">
                  <c:v>54</c:v>
                </c:pt>
                <c:pt idx="2">
                  <c:v>61</c:v>
                </c:pt>
                <c:pt idx="3">
                  <c:v>67</c:v>
                </c:pt>
                <c:pt idx="4">
                  <c:v>67</c:v>
                </c:pt>
                <c:pt idx="5">
                  <c:v>68</c:v>
                </c:pt>
                <c:pt idx="6">
                  <c:v>72</c:v>
                </c:pt>
                <c:pt idx="7">
                  <c:v>74</c:v>
                </c:pt>
                <c:pt idx="8">
                  <c:v>75</c:v>
                </c:pt>
                <c:pt idx="9">
                  <c:v>75</c:v>
                </c:pt>
                <c:pt idx="10">
                  <c:v>76</c:v>
                </c:pt>
                <c:pt idx="11">
                  <c:v>80</c:v>
                </c:pt>
                <c:pt idx="12">
                  <c:v>83</c:v>
                </c:pt>
                <c:pt idx="13">
                  <c:v>86</c:v>
                </c:pt>
                <c:pt idx="14">
                  <c:v>87</c:v>
                </c:pt>
                <c:pt idx="15">
                  <c:v>95</c:v>
                </c:pt>
                <c:pt idx="16">
                  <c:v>98</c:v>
                </c:pt>
                <c:pt idx="17">
                  <c:v>106</c:v>
                </c:pt>
                <c:pt idx="18">
                  <c:v>108</c:v>
                </c:pt>
                <c:pt idx="19">
                  <c:v>112</c:v>
                </c:pt>
                <c:pt idx="20">
                  <c:v>119</c:v>
                </c:pt>
                <c:pt idx="21">
                  <c:v>124</c:v>
                </c:pt>
                <c:pt idx="22">
                  <c:v>125</c:v>
                </c:pt>
                <c:pt idx="23">
                  <c:v>126</c:v>
                </c:pt>
                <c:pt idx="24">
                  <c:v>127</c:v>
                </c:pt>
                <c:pt idx="25">
                  <c:v>127</c:v>
                </c:pt>
                <c:pt idx="26">
                  <c:v>129</c:v>
                </c:pt>
                <c:pt idx="27">
                  <c:v>264</c:v>
                </c:pt>
              </c:numCache>
            </c:numRef>
          </c:val>
        </c:ser>
        <c:axId val="46806528"/>
        <c:axId val="46808064"/>
      </c:barChart>
      <c:catAx>
        <c:axId val="46806528"/>
        <c:scaling>
          <c:orientation val="minMax"/>
        </c:scaling>
        <c:axPos val="l"/>
        <c:tickLblPos val="nextTo"/>
        <c:txPr>
          <a:bodyPr/>
          <a:lstStyle/>
          <a:p>
            <a:pPr>
              <a:defRPr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46808064"/>
        <c:crossesAt val="0"/>
        <c:auto val="1"/>
        <c:lblAlgn val="ctr"/>
        <c:lblOffset val="100"/>
        <c:tickLblSkip val="1"/>
      </c:catAx>
      <c:valAx>
        <c:axId val="46808064"/>
        <c:scaling>
          <c:orientation val="minMax"/>
          <c:max val="280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hu-HU" b="0"/>
                  <a:t>%</a:t>
                </a:r>
              </a:p>
            </c:rich>
          </c:tx>
          <c:layout>
            <c:manualLayout>
              <c:xMode val="edge"/>
              <c:yMode val="edge"/>
              <c:x val="0.94734197287839406"/>
              <c:y val="0.94985961424161003"/>
            </c:manualLayout>
          </c:layout>
        </c:title>
        <c:numFmt formatCode="General" sourceLinked="1"/>
        <c:tickLblPos val="nextTo"/>
        <c:spPr>
          <a:ln w="12700">
            <a:solidFill>
              <a:sysClr val="windowText" lastClr="000000"/>
            </a:solidFill>
            <a:tailEnd type="stealth"/>
          </a:ln>
        </c:spPr>
        <c:txPr>
          <a:bodyPr/>
          <a:lstStyle/>
          <a:p>
            <a:pPr>
              <a:defRPr baseline="0"/>
            </a:pPr>
            <a:endParaRPr lang="hu-HU"/>
          </a:p>
        </c:txPr>
        <c:crossAx val="46806528"/>
        <c:crossesAt val="1"/>
        <c:crossBetween val="between"/>
        <c:majorUnit val="50"/>
      </c:valAx>
    </c:plotArea>
    <c:plotVisOnly val="1"/>
  </c:chart>
  <c:spPr>
    <a:noFill/>
    <a:ln>
      <a:noFill/>
    </a:ln>
  </c:spPr>
  <c:txPr>
    <a:bodyPr/>
    <a:lstStyle/>
    <a:p>
      <a:pPr>
        <a:defRPr sz="800" baseline="0"/>
      </a:pPr>
      <a:endParaRPr lang="hu-H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6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hu-HU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200" baseline="0" dirty="0">
                <a:latin typeface="Times New Roman" pitchFamily="18" charset="0"/>
                <a:cs typeface="Times New Roman" pitchFamily="18" charset="0"/>
              </a:rPr>
              <a:t>2010.</a:t>
            </a:r>
          </a:p>
        </c:rich>
      </c:tx>
      <c:layout>
        <c:manualLayout>
          <c:xMode val="edge"/>
          <c:yMode val="edge"/>
          <c:x val="0.10654676380484916"/>
          <c:y val="1.8497626524687305E-3"/>
        </c:manualLayout>
      </c:layout>
    </c:title>
    <c:plotArea>
      <c:layout>
        <c:manualLayout>
          <c:layoutTarget val="inner"/>
          <c:xMode val="edge"/>
          <c:yMode val="edge"/>
          <c:x val="0.25153193928453421"/>
          <c:y val="7.5948333458655301E-2"/>
          <c:w val="0.70982388858855872"/>
          <c:h val="0.8751889929281359"/>
        </c:manualLayout>
      </c:layout>
      <c:barChart>
        <c:barDir val="bar"/>
        <c:grouping val="clustered"/>
        <c:ser>
          <c:idx val="0"/>
          <c:order val="0"/>
          <c:dPt>
            <c:idx val="7"/>
            <c:spPr>
              <a:solidFill>
                <a:srgbClr val="FFFF00"/>
              </a:solidFill>
            </c:spPr>
          </c:dPt>
          <c:cat>
            <c:strRef>
              <c:f>'Sorrend 2010'!$B$4:$B$31</c:f>
              <c:strCache>
                <c:ptCount val="28"/>
                <c:pt idx="0">
                  <c:v>Bulgária </c:v>
                </c:pt>
                <c:pt idx="1">
                  <c:v>Románia</c:v>
                </c:pt>
                <c:pt idx="2">
                  <c:v>Lettország</c:v>
                </c:pt>
                <c:pt idx="3">
                  <c:v>Horvátország</c:v>
                </c:pt>
                <c:pt idx="4">
                  <c:v>Litvánia</c:v>
                </c:pt>
                <c:pt idx="5">
                  <c:v>Lengyelország</c:v>
                </c:pt>
                <c:pt idx="6">
                  <c:v>Észtország</c:v>
                </c:pt>
                <c:pt idx="7">
                  <c:v>Magyarország</c:v>
                </c:pt>
                <c:pt idx="8">
                  <c:v>Szlovákia</c:v>
                </c:pt>
                <c:pt idx="9">
                  <c:v>Portugália</c:v>
                </c:pt>
                <c:pt idx="10">
                  <c:v>Csehország</c:v>
                </c:pt>
                <c:pt idx="11">
                  <c:v>Szlovénia</c:v>
                </c:pt>
                <c:pt idx="12">
                  <c:v>Málta </c:v>
                </c:pt>
                <c:pt idx="13">
                  <c:v>Görögország</c:v>
                </c:pt>
                <c:pt idx="14">
                  <c:v>Ciprus</c:v>
                </c:pt>
                <c:pt idx="15">
                  <c:v>Spanyolország</c:v>
                </c:pt>
                <c:pt idx="16">
                  <c:v>Olaszország</c:v>
                </c:pt>
                <c:pt idx="17">
                  <c:v>Egyesült Királyság</c:v>
                </c:pt>
                <c:pt idx="18">
                  <c:v>Franciaország</c:v>
                </c:pt>
                <c:pt idx="19">
                  <c:v>Finnország</c:v>
                </c:pt>
                <c:pt idx="20">
                  <c:v>Belgium</c:v>
                </c:pt>
                <c:pt idx="21">
                  <c:v>Németország</c:v>
                </c:pt>
                <c:pt idx="22">
                  <c:v>Svédország</c:v>
                </c:pt>
                <c:pt idx="23">
                  <c:v>Ausztria</c:v>
                </c:pt>
                <c:pt idx="24">
                  <c:v>Dánia </c:v>
                </c:pt>
                <c:pt idx="25">
                  <c:v>Írország</c:v>
                </c:pt>
                <c:pt idx="26">
                  <c:v>Hollandia</c:v>
                </c:pt>
                <c:pt idx="27">
                  <c:v>Luxemburg</c:v>
                </c:pt>
              </c:strCache>
            </c:strRef>
          </c:cat>
          <c:val>
            <c:numRef>
              <c:f>'Sorrend 2010'!$C$4:$C$31</c:f>
              <c:numCache>
                <c:formatCode>General</c:formatCode>
                <c:ptCount val="28"/>
                <c:pt idx="0">
                  <c:v>44</c:v>
                </c:pt>
                <c:pt idx="1">
                  <c:v>51</c:v>
                </c:pt>
                <c:pt idx="2">
                  <c:v>55</c:v>
                </c:pt>
                <c:pt idx="3">
                  <c:v>60</c:v>
                </c:pt>
                <c:pt idx="4">
                  <c:v>62</c:v>
                </c:pt>
                <c:pt idx="5">
                  <c:v>63</c:v>
                </c:pt>
                <c:pt idx="6">
                  <c:v>64</c:v>
                </c:pt>
                <c:pt idx="7">
                  <c:v>66</c:v>
                </c:pt>
                <c:pt idx="8">
                  <c:v>74</c:v>
                </c:pt>
                <c:pt idx="9">
                  <c:v>80</c:v>
                </c:pt>
                <c:pt idx="10">
                  <c:v>81</c:v>
                </c:pt>
                <c:pt idx="11">
                  <c:v>84</c:v>
                </c:pt>
                <c:pt idx="12">
                  <c:v>87</c:v>
                </c:pt>
                <c:pt idx="13">
                  <c:v>89</c:v>
                </c:pt>
                <c:pt idx="14">
                  <c:v>97</c:v>
                </c:pt>
                <c:pt idx="15">
                  <c:v>99</c:v>
                </c:pt>
                <c:pt idx="16">
                  <c:v>103</c:v>
                </c:pt>
                <c:pt idx="17">
                  <c:v>108</c:v>
                </c:pt>
                <c:pt idx="18">
                  <c:v>109</c:v>
                </c:pt>
                <c:pt idx="19">
                  <c:v>114</c:v>
                </c:pt>
                <c:pt idx="20">
                  <c:v>120</c:v>
                </c:pt>
                <c:pt idx="21">
                  <c:v>120</c:v>
                </c:pt>
                <c:pt idx="22">
                  <c:v>123</c:v>
                </c:pt>
                <c:pt idx="23">
                  <c:v>126</c:v>
                </c:pt>
                <c:pt idx="24">
                  <c:v>128</c:v>
                </c:pt>
                <c:pt idx="25">
                  <c:v>128</c:v>
                </c:pt>
                <c:pt idx="26">
                  <c:v>130</c:v>
                </c:pt>
                <c:pt idx="27">
                  <c:v>262</c:v>
                </c:pt>
              </c:numCache>
            </c:numRef>
          </c:val>
        </c:ser>
        <c:axId val="46836736"/>
        <c:axId val="46850816"/>
      </c:barChart>
      <c:catAx>
        <c:axId val="46836736"/>
        <c:scaling>
          <c:orientation val="minMax"/>
        </c:scaling>
        <c:axPos val="l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8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46850816"/>
        <c:crossesAt val="0"/>
        <c:auto val="1"/>
        <c:lblAlgn val="ctr"/>
        <c:lblOffset val="100"/>
        <c:tickLblSkip val="1"/>
      </c:catAx>
      <c:valAx>
        <c:axId val="46850816"/>
        <c:scaling>
          <c:orientation val="minMax"/>
          <c:max val="280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 sz="800" b="0" i="0" baseline="0"/>
                </a:pPr>
                <a:r>
                  <a:rPr lang="hu-HU" sz="800" b="0" i="0" baseline="0"/>
                  <a:t>%</a:t>
                </a:r>
              </a:p>
            </c:rich>
          </c:tx>
          <c:layout>
            <c:manualLayout>
              <c:xMode val="edge"/>
              <c:yMode val="edge"/>
              <c:x val="0.94503226566844245"/>
              <c:y val="0.96536367754010266"/>
            </c:manualLayout>
          </c:layout>
        </c:title>
        <c:numFmt formatCode="General" sourceLinked="1"/>
        <c:tickLblPos val="nextTo"/>
        <c:spPr>
          <a:ln w="12700">
            <a:solidFill>
              <a:schemeClr val="tx1"/>
            </a:solidFill>
            <a:tailEnd type="stealth"/>
          </a:ln>
        </c:spPr>
        <c:txPr>
          <a:bodyPr/>
          <a:lstStyle/>
          <a:p>
            <a:pPr>
              <a:defRPr sz="800"/>
            </a:pPr>
            <a:endParaRPr lang="hu-HU"/>
          </a:p>
        </c:txPr>
        <c:crossAx val="46836736"/>
        <c:crossesAt val="1"/>
        <c:crossBetween val="between"/>
        <c:majorUnit val="50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7"/>
  <c:chart>
    <c:autoTitleDeleted val="1"/>
    <c:plotArea>
      <c:layout>
        <c:manualLayout>
          <c:layoutTarget val="inner"/>
          <c:xMode val="edge"/>
          <c:yMode val="edge"/>
          <c:x val="9.2438305752988004E-2"/>
          <c:y val="7.2545521929290924E-2"/>
          <c:w val="0.89152812221966149"/>
          <c:h val="0.84491686464610261"/>
        </c:manualLayout>
      </c:layout>
      <c:barChart>
        <c:barDir val="col"/>
        <c:grouping val="clustered"/>
        <c:ser>
          <c:idx val="0"/>
          <c:order val="0"/>
          <c:tx>
            <c:strRef>
              <c:f>Munka1!$B$2</c:f>
              <c:strCache>
                <c:ptCount val="1"/>
                <c:pt idx="0">
                  <c:v>%</c:v>
                </c:pt>
              </c:strCache>
            </c:strRef>
          </c:tx>
          <c:cat>
            <c:numRef>
              <c:f>Munka1!$A$3:$A$7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Munka1!$B$3:$B$7</c:f>
              <c:numCache>
                <c:formatCode>0.00</c:formatCode>
                <c:ptCount val="5"/>
                <c:pt idx="0">
                  <c:v>37.58</c:v>
                </c:pt>
                <c:pt idx="1">
                  <c:v>36.480000000000004</c:v>
                </c:pt>
                <c:pt idx="2">
                  <c:v>37.92</c:v>
                </c:pt>
                <c:pt idx="3">
                  <c:v>39.220000000000013</c:v>
                </c:pt>
                <c:pt idx="4">
                  <c:v>40</c:v>
                </c:pt>
              </c:numCache>
            </c:numRef>
          </c:val>
        </c:ser>
        <c:axId val="74012544"/>
        <c:axId val="74014080"/>
      </c:barChart>
      <c:catAx>
        <c:axId val="74012544"/>
        <c:scaling>
          <c:orientation val="minMax"/>
        </c:scaling>
        <c:axPos val="b"/>
        <c:numFmt formatCode="General" sourceLinked="1"/>
        <c:tickLblPos val="nextTo"/>
        <c:spPr>
          <a:ln w="15875">
            <a:solidFill>
              <a:prstClr val="black"/>
            </a:solidFill>
          </a:ln>
        </c:spPr>
        <c:txPr>
          <a:bodyPr/>
          <a:lstStyle/>
          <a:p>
            <a:pPr>
              <a:defRPr sz="1400" baseline="0"/>
            </a:pPr>
            <a:endParaRPr lang="hu-HU"/>
          </a:p>
        </c:txPr>
        <c:crossAx val="74014080"/>
        <c:crossesAt val="35"/>
        <c:auto val="1"/>
        <c:lblAlgn val="ctr"/>
        <c:lblOffset val="100"/>
      </c:catAx>
      <c:valAx>
        <c:axId val="74014080"/>
        <c:scaling>
          <c:orientation val="minMax"/>
          <c:max val="40.9"/>
          <c:min val="35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 b="1" i="0" baseline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200" b="1" i="0" baseline="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200" b="1" i="0" baseline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7212622727714625E-2"/>
              <c:y val="4.5254718103987644E-2"/>
            </c:manualLayout>
          </c:layout>
        </c:title>
        <c:numFmt formatCode="0.0" sourceLinked="0"/>
        <c:tickLblPos val="nextTo"/>
        <c:spPr>
          <a:ln w="15875"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400" baseline="0"/>
            </a:pPr>
            <a:endParaRPr lang="hu-HU"/>
          </a:p>
        </c:txPr>
        <c:crossAx val="74012544"/>
        <c:crosses val="autoZero"/>
        <c:crossBetween val="between"/>
        <c:majorUnit val="0.5"/>
      </c:valAx>
      <c:spPr>
        <a:noFill/>
        <a:ln>
          <a:noFill/>
        </a:ln>
      </c:spPr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8"/>
  <c:chart>
    <c:title>
      <c:tx>
        <c:rich>
          <a:bodyPr/>
          <a:lstStyle/>
          <a:p>
            <a:pPr>
              <a:defRPr sz="3600" baseline="0">
                <a:solidFill>
                  <a:schemeClr val="bg1"/>
                </a:solidFill>
              </a:defRPr>
            </a:pPr>
            <a:r>
              <a:rPr lang="hu-HU" sz="3600" baseline="0" dirty="0">
                <a:solidFill>
                  <a:schemeClr val="bg1"/>
                </a:solidFill>
              </a:rPr>
              <a:t>Az államháztartás hiánya a GDP </a:t>
            </a:r>
            <a:endParaRPr lang="hu-HU" sz="3600" baseline="0" dirty="0" smtClean="0">
              <a:solidFill>
                <a:schemeClr val="bg1"/>
              </a:solidFill>
            </a:endParaRPr>
          </a:p>
          <a:p>
            <a:pPr>
              <a:defRPr sz="3600" baseline="0">
                <a:solidFill>
                  <a:schemeClr val="bg1"/>
                </a:solidFill>
              </a:defRPr>
            </a:pPr>
            <a:r>
              <a:rPr lang="hu-HU" sz="3600" baseline="0" dirty="0" smtClean="0">
                <a:solidFill>
                  <a:schemeClr val="bg1"/>
                </a:solidFill>
              </a:rPr>
              <a:t>%-</a:t>
            </a:r>
            <a:r>
              <a:rPr lang="hu-HU" sz="3600" baseline="0" dirty="0">
                <a:solidFill>
                  <a:schemeClr val="bg1"/>
                </a:solidFill>
              </a:rPr>
              <a:t>ában</a:t>
            </a:r>
            <a:endParaRPr lang="en-US" sz="3600" baseline="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5138865772750854"/>
          <c:y val="0"/>
        </c:manualLayout>
      </c:layout>
    </c:title>
    <c:plotArea>
      <c:layout>
        <c:manualLayout>
          <c:layoutTarget val="inner"/>
          <c:xMode val="edge"/>
          <c:yMode val="edge"/>
          <c:x val="6.4086787622105096E-2"/>
          <c:y val="0.17067180893182587"/>
          <c:w val="0.8796686237674427"/>
          <c:h val="0.70139777292465222"/>
        </c:manualLayout>
      </c:layout>
      <c:barChart>
        <c:barDir val="col"/>
        <c:grouping val="clustered"/>
        <c:ser>
          <c:idx val="1"/>
          <c:order val="1"/>
          <c:tx>
            <c:strRef>
              <c:f>Munka1!$C$2</c:f>
              <c:strCache>
                <c:ptCount val="1"/>
                <c:pt idx="0">
                  <c:v>Nyugdíjpénztárak vagyonával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</c:dLbls>
          <c:cat>
            <c:numRef>
              <c:f>Munka1!$A$3:$A$9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Munka1!$C$3:$C$9</c:f>
              <c:numCache>
                <c:formatCode>General</c:formatCode>
                <c:ptCount val="7"/>
                <c:pt idx="0">
                  <c:v>3.8</c:v>
                </c:pt>
                <c:pt idx="1">
                  <c:v>2.4</c:v>
                </c:pt>
                <c:pt idx="2">
                  <c:v>3.3</c:v>
                </c:pt>
                <c:pt idx="3">
                  <c:v>3.1</c:v>
                </c:pt>
                <c:pt idx="4">
                  <c:v>5.5</c:v>
                </c:pt>
                <c:pt idx="5">
                  <c:v>1.9000000000000001</c:v>
                </c:pt>
                <c:pt idx="6">
                  <c:v>2.8</c:v>
                </c:pt>
              </c:numCache>
            </c:numRef>
          </c:val>
        </c:ser>
        <c:axId val="74308224"/>
        <c:axId val="74322304"/>
      </c:barChart>
      <c:lineChart>
        <c:grouping val="standard"/>
        <c:ser>
          <c:idx val="0"/>
          <c:order val="0"/>
          <c:tx>
            <c:strRef>
              <c:f>Munka1!$B$2</c:f>
              <c:strCache>
                <c:ptCount val="1"/>
                <c:pt idx="0">
                  <c:v>Nyugdíjpénztárak vagyona nélkül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-2.108118013885029E-2"/>
                  <c:y val="1.5400118107992421E-2"/>
                </c:manualLayout>
              </c:layout>
              <c:showVal val="1"/>
            </c:dLbl>
            <c:dLbl>
              <c:idx val="2"/>
              <c:layout>
                <c:manualLayout>
                  <c:x val="-1.1243296074053478E-2"/>
                  <c:y val="-2.695020668898677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showVal val="1"/>
          </c:dLbls>
          <c:cat>
            <c:numRef>
              <c:f>Munka1!$A$3:$A$9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Munka1!$B$3:$B$9</c:f>
              <c:numCache>
                <c:formatCode>General</c:formatCode>
                <c:ptCount val="7"/>
                <c:pt idx="0">
                  <c:v>5.0999999999999996</c:v>
                </c:pt>
                <c:pt idx="1">
                  <c:v>3.7</c:v>
                </c:pt>
                <c:pt idx="2">
                  <c:v>4.5999999999999996</c:v>
                </c:pt>
                <c:pt idx="3">
                  <c:v>4.4000000000000004</c:v>
                </c:pt>
              </c:numCache>
            </c:numRef>
          </c:val>
        </c:ser>
        <c:marker val="1"/>
        <c:axId val="74334976"/>
        <c:axId val="74324608"/>
      </c:lineChart>
      <c:catAx>
        <c:axId val="74308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 baseline="0"/>
            </a:pPr>
            <a:endParaRPr lang="hu-HU"/>
          </a:p>
        </c:txPr>
        <c:crossAx val="74322304"/>
        <c:crossesAt val="0"/>
        <c:auto val="1"/>
        <c:lblAlgn val="ctr"/>
        <c:lblOffset val="100"/>
      </c:catAx>
      <c:valAx>
        <c:axId val="74322304"/>
        <c:scaling>
          <c:orientation val="minMax"/>
          <c:max val="5.8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200" b="1" baseline="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200" b="1" baseline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3937818375618203E-2"/>
              <c:y val="0.12510413268838769"/>
            </c:manualLayout>
          </c:layout>
        </c:title>
        <c:numFmt formatCode="#,##0.0" sourceLinked="0"/>
        <c:tickLblPos val="nextTo"/>
        <c:spPr>
          <a:ln w="15875"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400" b="1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74308224"/>
        <c:crosses val="autoZero"/>
        <c:crossBetween val="between"/>
        <c:majorUnit val="0.5"/>
      </c:valAx>
      <c:valAx>
        <c:axId val="74324608"/>
        <c:scaling>
          <c:orientation val="minMax"/>
          <c:max val="5.8"/>
          <c:min val="0"/>
        </c:scaling>
        <c:axPos val="r"/>
        <c:numFmt formatCode="#,##0.0" sourceLinked="0"/>
        <c:tickLblPos val="nextTo"/>
        <c:spPr>
          <a:ln w="15875"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400" b="1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74334976"/>
        <c:crosses val="max"/>
        <c:crossBetween val="between"/>
        <c:majorUnit val="0.5"/>
      </c:valAx>
      <c:catAx>
        <c:axId val="74334976"/>
        <c:scaling>
          <c:orientation val="minMax"/>
        </c:scaling>
        <c:delete val="1"/>
        <c:axPos val="b"/>
        <c:numFmt formatCode="General" sourceLinked="1"/>
        <c:tickLblPos val="none"/>
        <c:crossAx val="74324608"/>
        <c:crosses val="autoZero"/>
        <c:auto val="1"/>
        <c:lblAlgn val="ctr"/>
        <c:lblOffset val="100"/>
      </c:catAx>
      <c:spPr>
        <a:solidFill>
          <a:prstClr val="white">
            <a:lumMod val="95000"/>
          </a:prstClr>
        </a:solidFill>
      </c:spPr>
    </c:plotArea>
    <c:legend>
      <c:legendPos val="b"/>
      <c:layout/>
      <c:txPr>
        <a:bodyPr/>
        <a:lstStyle/>
        <a:p>
          <a:pPr>
            <a:defRPr sz="1400" baseline="0"/>
          </a:pPr>
          <a:endParaRPr lang="hu-HU"/>
        </a:p>
      </c:txPr>
    </c:legend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hart>
    <c:plotArea>
      <c:layout>
        <c:manualLayout>
          <c:layoutTarget val="inner"/>
          <c:xMode val="edge"/>
          <c:yMode val="edge"/>
          <c:x val="6.3967264508603114E-2"/>
          <c:y val="6.3504372090342653E-2"/>
          <c:w val="0.9190574268494216"/>
          <c:h val="0.74904725731776878"/>
        </c:manualLayout>
      </c:layout>
      <c:barChart>
        <c:barDir val="col"/>
        <c:grouping val="stacked"/>
        <c:ser>
          <c:idx val="0"/>
          <c:order val="0"/>
          <c:tx>
            <c:strRef>
              <c:f>Munka1!$B$2</c:f>
              <c:strCache>
                <c:ptCount val="1"/>
                <c:pt idx="0">
                  <c:v>Egészségügy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dLblPos val="ctr"/>
            <c:showVal val="1"/>
          </c:dLbls>
          <c:cat>
            <c:strRef>
              <c:f>Munka1!$A$3:$A$5</c:f>
              <c:strCache>
                <c:ptCount val="3"/>
                <c:pt idx="0">
                  <c:v>EU 28</c:v>
                </c:pt>
                <c:pt idx="1">
                  <c:v>Eurózóna 18</c:v>
                </c:pt>
                <c:pt idx="2">
                  <c:v>Magyarország</c:v>
                </c:pt>
              </c:strCache>
            </c:strRef>
          </c:cat>
          <c:val>
            <c:numRef>
              <c:f>Munka1!$B$3:$B$5</c:f>
              <c:numCache>
                <c:formatCode>0.00</c:formatCode>
                <c:ptCount val="3"/>
                <c:pt idx="0">
                  <c:v>8.3000000000000007</c:v>
                </c:pt>
                <c:pt idx="1">
                  <c:v>8.5</c:v>
                </c:pt>
                <c:pt idx="2">
                  <c:v>5.6</c:v>
                </c:pt>
              </c:numCache>
            </c:numRef>
          </c:val>
        </c:ser>
        <c:ser>
          <c:idx val="1"/>
          <c:order val="1"/>
          <c:tx>
            <c:strRef>
              <c:f>Munka1!$C$2</c:f>
              <c:strCache>
                <c:ptCount val="1"/>
                <c:pt idx="0">
                  <c:v>Szociális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dLblPos val="ctr"/>
            <c:showVal val="1"/>
          </c:dLbls>
          <c:cat>
            <c:strRef>
              <c:f>Munka1!$A$3:$A$5</c:f>
              <c:strCache>
                <c:ptCount val="3"/>
                <c:pt idx="0">
                  <c:v>EU 28</c:v>
                </c:pt>
                <c:pt idx="1">
                  <c:v>Eurózóna 18</c:v>
                </c:pt>
                <c:pt idx="2">
                  <c:v>Magyarország</c:v>
                </c:pt>
              </c:strCache>
            </c:strRef>
          </c:cat>
          <c:val>
            <c:numRef>
              <c:f>Munka1!$C$3:$C$5</c:f>
              <c:numCache>
                <c:formatCode>0.00</c:formatCode>
                <c:ptCount val="3"/>
                <c:pt idx="0">
                  <c:v>27.9</c:v>
                </c:pt>
                <c:pt idx="1">
                  <c:v>28.7</c:v>
                </c:pt>
                <c:pt idx="2">
                  <c:v>21.9</c:v>
                </c:pt>
              </c:numCache>
            </c:numRef>
          </c:val>
        </c:ser>
        <c:ser>
          <c:idx val="2"/>
          <c:order val="2"/>
          <c:tx>
            <c:strRef>
              <c:f>Munka1!$D$2</c:f>
              <c:strCache>
                <c:ptCount val="1"/>
                <c:pt idx="0">
                  <c:v>Oktatás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hu-HU"/>
              </a:p>
            </c:txPr>
            <c:dLblPos val="ctr"/>
            <c:showVal val="1"/>
          </c:dLbls>
          <c:cat>
            <c:strRef>
              <c:f>Munka1!$A$3:$A$5</c:f>
              <c:strCache>
                <c:ptCount val="3"/>
                <c:pt idx="0">
                  <c:v>EU 28</c:v>
                </c:pt>
                <c:pt idx="1">
                  <c:v>Eurózóna 18</c:v>
                </c:pt>
                <c:pt idx="2">
                  <c:v>Magyarország</c:v>
                </c:pt>
              </c:strCache>
            </c:strRef>
          </c:cat>
          <c:val>
            <c:numRef>
              <c:f>Munka1!$D$3:$D$5</c:f>
              <c:numCache>
                <c:formatCode>0.00</c:formatCode>
                <c:ptCount val="3"/>
                <c:pt idx="0">
                  <c:v>5.25</c:v>
                </c:pt>
                <c:pt idx="1">
                  <c:v>5.1499999999999995</c:v>
                </c:pt>
                <c:pt idx="2">
                  <c:v>4.71</c:v>
                </c:pt>
              </c:numCache>
            </c:numRef>
          </c:val>
        </c:ser>
        <c:dLbls>
          <c:showVal val="1"/>
        </c:dLbls>
        <c:overlap val="100"/>
        <c:axId val="89020672"/>
        <c:axId val="89030656"/>
      </c:barChart>
      <c:catAx>
        <c:axId val="890206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89030656"/>
        <c:crosses val="autoZero"/>
        <c:auto val="1"/>
        <c:lblAlgn val="ctr"/>
        <c:lblOffset val="100"/>
      </c:catAx>
      <c:valAx>
        <c:axId val="89030656"/>
        <c:scaling>
          <c:orientation val="minMax"/>
          <c:max val="47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40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4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8518518518518528E-2"/>
              <c:y val="6.013625361005628E-3"/>
            </c:manualLayout>
          </c:layout>
        </c:title>
        <c:numFmt formatCode="0.0" sourceLinked="0"/>
        <c:tickLblPos val="nextTo"/>
        <c:spPr>
          <a:ln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89020672"/>
        <c:crosses val="autoZero"/>
        <c:crossBetween val="between"/>
        <c:majorUnit val="5"/>
      </c:valAx>
    </c:plotArea>
    <c:legend>
      <c:legendPos val="b"/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hart>
    <c:plotArea>
      <c:layout>
        <c:manualLayout>
          <c:layoutTarget val="inner"/>
          <c:xMode val="edge"/>
          <c:yMode val="edge"/>
          <c:x val="7.4825945265340893E-2"/>
          <c:y val="5.4501686704527333E-2"/>
          <c:w val="0.90900686960708066"/>
          <c:h val="0.76546089817202734"/>
        </c:manualLayout>
      </c:layout>
      <c:lineChart>
        <c:grouping val="standard"/>
        <c:ser>
          <c:idx val="0"/>
          <c:order val="0"/>
          <c:tx>
            <c:strRef>
              <c:f>Munka1!$B$2</c:f>
              <c:strCache>
                <c:ptCount val="1"/>
                <c:pt idx="0">
                  <c:v> Összesen</c:v>
                </c:pt>
              </c:strCache>
            </c:strRef>
          </c:tx>
          <c:marker>
            <c:symbol val="none"/>
          </c:marker>
          <c:cat>
            <c:numRef>
              <c:f>Munka1!$A$3:$A$12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Munka1!$B$3:$B$12</c:f>
              <c:numCache>
                <c:formatCode>0.00</c:formatCode>
                <c:ptCount val="10"/>
                <c:pt idx="0">
                  <c:v>8.4500000000000028</c:v>
                </c:pt>
                <c:pt idx="1">
                  <c:v>8.120000000000001</c:v>
                </c:pt>
                <c:pt idx="2">
                  <c:v>8.33</c:v>
                </c:pt>
                <c:pt idx="3">
                  <c:v>8.1399999999999988</c:v>
                </c:pt>
                <c:pt idx="4">
                  <c:v>7.54</c:v>
                </c:pt>
                <c:pt idx="5">
                  <c:v>7.35</c:v>
                </c:pt>
                <c:pt idx="6">
                  <c:v>7.57</c:v>
                </c:pt>
                <c:pt idx="7">
                  <c:v>8</c:v>
                </c:pt>
                <c:pt idx="8">
                  <c:v>7.96</c:v>
                </c:pt>
                <c:pt idx="9">
                  <c:v>7.83</c:v>
                </c:pt>
              </c:numCache>
            </c:numRef>
          </c:val>
        </c:ser>
        <c:ser>
          <c:idx val="1"/>
          <c:order val="1"/>
          <c:tx>
            <c:strRef>
              <c:f>Munka1!$C$2</c:f>
              <c:strCache>
                <c:ptCount val="1"/>
                <c:pt idx="0">
                  <c:v>Ebből: állami</c:v>
                </c:pt>
              </c:strCache>
            </c:strRef>
          </c:tx>
          <c:marker>
            <c:symbol val="none"/>
          </c:marker>
          <c:cat>
            <c:numRef>
              <c:f>Munka1!$A$3:$A$12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Munka1!$C$3:$C$12</c:f>
              <c:numCache>
                <c:formatCode>0.00</c:formatCode>
                <c:ptCount val="10"/>
                <c:pt idx="0">
                  <c:v>6.01</c:v>
                </c:pt>
                <c:pt idx="1">
                  <c:v>5.6499999999999995</c:v>
                </c:pt>
                <c:pt idx="2">
                  <c:v>5.83</c:v>
                </c:pt>
                <c:pt idx="3">
                  <c:v>5.68</c:v>
                </c:pt>
                <c:pt idx="4">
                  <c:v>5.07</c:v>
                </c:pt>
                <c:pt idx="5">
                  <c:v>4.9300000000000024</c:v>
                </c:pt>
                <c:pt idx="6">
                  <c:v>4.9700000000000024</c:v>
                </c:pt>
                <c:pt idx="7">
                  <c:v>5.14</c:v>
                </c:pt>
                <c:pt idx="8">
                  <c:v>5.18</c:v>
                </c:pt>
                <c:pt idx="9">
                  <c:v>4.9000000000000004</c:v>
                </c:pt>
              </c:numCache>
            </c:numRef>
          </c:val>
        </c:ser>
        <c:marker val="1"/>
        <c:axId val="89113344"/>
        <c:axId val="89114880"/>
      </c:lineChart>
      <c:catAx>
        <c:axId val="89113344"/>
        <c:scaling>
          <c:orientation val="minMax"/>
        </c:scaling>
        <c:axPos val="b"/>
        <c:numFmt formatCode="General" sourceLinked="1"/>
        <c:tickLblPos val="nextTo"/>
        <c:spPr>
          <a:ln w="19050">
            <a:solidFill>
              <a:prstClr val="black"/>
            </a:solidFill>
          </a:ln>
        </c:spPr>
        <c:txPr>
          <a:bodyPr rot="-2880000"/>
          <a:lstStyle/>
          <a:p>
            <a:pPr>
              <a:defRPr sz="1400" b="1" i="0" baseline="0">
                <a:latin typeface="Times New Roman" pitchFamily="18" charset="0"/>
              </a:defRPr>
            </a:pPr>
            <a:endParaRPr lang="hu-HU"/>
          </a:p>
        </c:txPr>
        <c:crossAx val="89114880"/>
        <c:crossesAt val="0"/>
        <c:auto val="1"/>
        <c:lblAlgn val="ctr"/>
        <c:lblOffset val="25"/>
        <c:tickLblSkip val="1"/>
      </c:catAx>
      <c:valAx>
        <c:axId val="89114880"/>
        <c:scaling>
          <c:orientation val="minMax"/>
          <c:max val="9.5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baseline="0"/>
                </a:pPr>
                <a:r>
                  <a:rPr lang="hu-HU" sz="1400" baseline="0" dirty="0" smtClean="0">
                    <a:latin typeface="Times New Roman" pitchFamily="18" charset="0"/>
                  </a:rPr>
                  <a:t>%</a:t>
                </a:r>
                <a:endParaRPr lang="hu-HU" sz="1400" baseline="0" dirty="0">
                  <a:latin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6455393845128409E-2"/>
              <c:y val="1.2939427968980765E-2"/>
            </c:manualLayout>
          </c:layout>
        </c:title>
        <c:numFmt formatCode="0.00" sourceLinked="1"/>
        <c:tickLblPos val="nextTo"/>
        <c:spPr>
          <a:ln w="19050"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400" b="1" i="0" baseline="0">
                <a:latin typeface="Times New Roman" pitchFamily="18" charset="0"/>
              </a:defRPr>
            </a:pPr>
            <a:endParaRPr lang="hu-HU"/>
          </a:p>
        </c:txPr>
        <c:crossAx val="89113344"/>
        <c:crossesAt val="1"/>
        <c:crossBetween val="midCat"/>
        <c:majorUnit val="1"/>
      </c:valAx>
    </c:plotArea>
    <c:legend>
      <c:legendPos val="b"/>
      <c:layout/>
      <c:txPr>
        <a:bodyPr/>
        <a:lstStyle/>
        <a:p>
          <a:pPr>
            <a:defRPr sz="1400" b="1" i="0" baseline="0">
              <a:latin typeface="Times New Roman" pitchFamily="18" charset="0"/>
            </a:defRPr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E17B0-A260-4A0E-888A-1371A4124713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6906B-299E-43BF-9220-709AB53EC40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Szezonálisan és naptári hatással kiigazított és kiegyensúlyozott adatok. Előző év azonos időszaka=100,0; </a:t>
            </a:r>
            <a:r>
              <a:rPr lang="hu-HU" dirty="0" err="1" smtClean="0"/>
              <a:t>ESA2010</a:t>
            </a:r>
            <a:r>
              <a:rPr lang="hu-HU" baseline="0" dirty="0" smtClean="0"/>
              <a:t> szerint</a:t>
            </a:r>
            <a:r>
              <a:rPr lang="hu-HU" baseline="0" smtClean="0"/>
              <a:t>, frissítés 2015.01.12.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E7C83-E1E5-41BF-8140-6ABD8599F686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6906B-299E-43BF-9220-709AB53EC40D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B792F-6E80-46C1-8A37-C2881ECB59E3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B792F-6E80-46C1-8A37-C2881ECB59E3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6906B-299E-43BF-9220-709AB53EC40D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KSH adatai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6906B-299E-43BF-9220-709AB53EC40D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zárszámadási</a:t>
            </a:r>
            <a:r>
              <a:rPr lang="hu-HU" baseline="0" dirty="0" smtClean="0"/>
              <a:t> törvényjavaslatok indokolása alapján.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6906B-299E-43BF-9220-709AB53EC40D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zárszámadási törvényjavaslatok indokolása alapján.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6906B-299E-43BF-9220-709AB53EC40D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*Áthelyezve az  Egyetemek címre a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törvény</a:t>
            </a:r>
            <a:r>
              <a:rPr lang="hu-H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</a:t>
            </a:r>
            <a:r>
              <a:rPr lang="hu-HU" dirty="0" smtClean="0"/>
              <a:t> .</a:t>
            </a:r>
            <a:endParaRPr lang="hu-HU" baseline="0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6906B-299E-43BF-9220-709AB53EC40D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BC67-7B72-4111-BC0E-0A326527A00B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E2E7-D9F2-48BD-940F-3934591987C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BC67-7B72-4111-BC0E-0A326527A00B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E2E7-D9F2-48BD-940F-3934591987C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BC67-7B72-4111-BC0E-0A326527A00B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E2E7-D9F2-48BD-940F-3934591987C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BC67-7B72-4111-BC0E-0A326527A00B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E2E7-D9F2-48BD-940F-3934591987C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BC67-7B72-4111-BC0E-0A326527A00B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E2E7-D9F2-48BD-940F-3934591987C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BC67-7B72-4111-BC0E-0A326527A00B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E2E7-D9F2-48BD-940F-3934591987C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BC67-7B72-4111-BC0E-0A326527A00B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E2E7-D9F2-48BD-940F-3934591987C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BC67-7B72-4111-BC0E-0A326527A00B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E2E7-D9F2-48BD-940F-3934591987C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BC67-7B72-4111-BC0E-0A326527A00B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E2E7-D9F2-48BD-940F-3934591987C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BC67-7B72-4111-BC0E-0A326527A00B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E2E7-D9F2-48BD-940F-3934591987C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BC67-7B72-4111-BC0E-0A326527A00B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E2E7-D9F2-48BD-940F-3934591987C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3BC67-7B72-4111-BC0E-0A326527A00B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7E2E7-D9F2-48BD-940F-3934591987C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304255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Prof. Dr. Katona Tamás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A felsőoktatás finanszírozásának kérdései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488832" cy="1752600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Kihívások 2.0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Az új felsőoktatási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koncepció</a:t>
            </a:r>
          </a:p>
          <a:p>
            <a:pPr algn="l"/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Szeged</a:t>
            </a:r>
          </a:p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2015. február 12. </a:t>
            </a:r>
            <a:endParaRPr lang="hu-H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r>
              <a:rPr lang="hu-HU" sz="3800" b="1" dirty="0" smtClean="0">
                <a:solidFill>
                  <a:schemeClr val="bg1"/>
                </a:solidFill>
                <a:latin typeface="Times New Roman" pitchFamily="18" charset="0"/>
              </a:rPr>
              <a:t>Az</a:t>
            </a:r>
            <a:r>
              <a:rPr lang="hu-HU" b="1" dirty="0" smtClean="0">
                <a:latin typeface="Times New Roman" pitchFamily="18" charset="0"/>
              </a:rPr>
              <a:t> </a:t>
            </a:r>
            <a:r>
              <a:rPr lang="hu-HU" sz="3800" b="1" dirty="0" smtClean="0">
                <a:solidFill>
                  <a:schemeClr val="bg1"/>
                </a:solidFill>
                <a:latin typeface="Times New Roman" pitchFamily="18" charset="0"/>
              </a:rPr>
              <a:t>egészségügyi kiadások a GDP %-ában Magyarországon</a:t>
            </a:r>
            <a:endParaRPr lang="hu-HU" sz="3800" dirty="0">
              <a:solidFill>
                <a:schemeClr val="bg1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640960" cy="53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  <a:latin typeface="Times New Roman" pitchFamily="18" charset="0"/>
              </a:rPr>
              <a:t>Az</a:t>
            </a:r>
            <a:r>
              <a:rPr lang="hu-HU" sz="3600" b="1" dirty="0" smtClean="0">
                <a:latin typeface="Times New Roman" pitchFamily="18" charset="0"/>
              </a:rPr>
              <a:t> </a:t>
            </a:r>
            <a:r>
              <a:rPr lang="hu-HU" sz="3600" b="1" dirty="0" smtClean="0">
                <a:solidFill>
                  <a:schemeClr val="bg1"/>
                </a:solidFill>
                <a:latin typeface="Times New Roman" pitchFamily="18" charset="0"/>
              </a:rPr>
              <a:t>egészségügyi kiadások a GDP %-ában Magyarországon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  <a:latin typeface="Times New Roman" pitchFamily="18" charset="0"/>
              </a:rPr>
              <a:t>Az állam oktatási kiadásai a GDP %-ában Magyarországon</a:t>
            </a:r>
            <a:endParaRPr lang="hu-HU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  <a:latin typeface="Times New Roman" pitchFamily="18" charset="0"/>
              </a:rPr>
              <a:t>Az állam oktatási kiadásai a GDP %-ában Magyarországon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chemeClr val="bg1"/>
                </a:solidFill>
              </a:rPr>
              <a:t>Az államháztartás oktatási, egészségügyi, társadalombiztosítási és  jóléti szolgáltatásokkal kapcsolatos kiadásai, M Ft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" y="1844824"/>
          <a:ext cx="9143999" cy="48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/>
                <a:gridCol w="893177"/>
                <a:gridCol w="1023327"/>
                <a:gridCol w="857236"/>
                <a:gridCol w="928673"/>
                <a:gridCol w="1000110"/>
                <a:gridCol w="912795"/>
                <a:gridCol w="952485"/>
                <a:gridCol w="884516"/>
              </a:tblGrid>
              <a:tr h="44514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Államháztartás </a:t>
                      </a:r>
                      <a:r>
                        <a:rPr lang="hu-H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összesen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9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9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9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9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9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9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9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hu-HU" sz="1290" b="1" i="0" u="none" strike="noStrike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hu-HU" sz="1290" b="1" i="0" u="none" strike="noStrike" baseline="30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hu-HU" sz="129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9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r>
                        <a:rPr lang="hu-HU" sz="1290" b="1" i="0" u="none" strike="noStrike" baseline="30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a)</a:t>
                      </a:r>
                      <a:endParaRPr lang="hu-HU" sz="129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140">
                <a:tc>
                  <a:txBody>
                    <a:bodyPr/>
                    <a:lstStyle/>
                    <a:p>
                      <a:pPr algn="l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Oktatási tevékenységek és szolgáltatások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1 575 399,2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1 529 763,0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1 576 036,1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1 576 033,6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1 447 309,6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1 581 545,3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1 547 568,3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1 560 167,3</a:t>
                      </a:r>
                    </a:p>
                  </a:txBody>
                  <a:tcPr marL="9525" marR="9525" marT="9525" marB="0" anchor="ctr"/>
                </a:tc>
              </a:tr>
              <a:tr h="445140">
                <a:tc>
                  <a:txBody>
                    <a:bodyPr/>
                    <a:lstStyle/>
                    <a:p>
                      <a:pPr algn="l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Ebből: </a:t>
                      </a:r>
                      <a:r>
                        <a:rPr lang="hu-HU" sz="129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felsőfokú oktatás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459 102,2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454 522,9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481 890,7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512 690,9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490 935,5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506 751,8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482 349,7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483 336,0</a:t>
                      </a:r>
                    </a:p>
                  </a:txBody>
                  <a:tcPr marL="9525" marR="9525" marT="9525" marB="0" anchor="ctr"/>
                </a:tc>
              </a:tr>
              <a:tr h="445140">
                <a:tc>
                  <a:txBody>
                    <a:bodyPr/>
                    <a:lstStyle/>
                    <a:p>
                      <a:pPr algn="l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Egészségügy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1 234 292,1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1 185 258,6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1 228 030,0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1 285 078,9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1 204 936,5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1 341 499,0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1 260 554,2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1 339 089,0</a:t>
                      </a:r>
                    </a:p>
                  </a:txBody>
                  <a:tcPr marL="9525" marR="9525" marT="9525" marB="0" anchor="ctr"/>
                </a:tc>
              </a:tr>
              <a:tr h="445140">
                <a:tc>
                  <a:txBody>
                    <a:bodyPr/>
                    <a:lstStyle/>
                    <a:p>
                      <a:pPr algn="l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Társadalombiztosítási és jóléti szolgáltatások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4 612 739,8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4 609 579,3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4 683 863,3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4 697 749,4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4 748 226,6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4 963 157,8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5 162 996,5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5 151 785,2</a:t>
                      </a:r>
                    </a:p>
                  </a:txBody>
                  <a:tcPr marL="9525" marR="9525" marT="9525" marB="0" anchor="ctr"/>
                </a:tc>
              </a:tr>
              <a:tr h="44514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Központi költségvetés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29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29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29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29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29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29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29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29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140">
                <a:tc>
                  <a:txBody>
                    <a:bodyPr/>
                    <a:lstStyle/>
                    <a:p>
                      <a:pPr algn="l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Oktatási tevékenységek és szolgáltatások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627 472,0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423 547,6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635 431,1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724 570,7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684 284,0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1 265 469,5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1 308 453,3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1 319 537,3</a:t>
                      </a:r>
                    </a:p>
                  </a:txBody>
                  <a:tcPr marL="9525" marR="9525" marT="9525" marB="0" anchor="ctr"/>
                </a:tc>
              </a:tr>
              <a:tr h="445140">
                <a:tc>
                  <a:txBody>
                    <a:bodyPr/>
                    <a:lstStyle/>
                    <a:p>
                      <a:pPr algn="l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Ebből: felsőfokú oktatás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459 102,2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454 522,9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481 815,9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512 645,7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490 929,9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506 750,9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482 349,7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483 335,1</a:t>
                      </a:r>
                    </a:p>
                  </a:txBody>
                  <a:tcPr marL="9525" marR="9525" marT="9525" marB="0" anchor="ctr"/>
                </a:tc>
              </a:tr>
              <a:tr h="445140">
                <a:tc>
                  <a:txBody>
                    <a:bodyPr/>
                    <a:lstStyle/>
                    <a:p>
                      <a:pPr algn="l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Egészségügy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164 252,7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146 398,8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156 242,1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898 995,7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1 110 435,3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1 280 859,4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1 198 279,3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1 276 152,7</a:t>
                      </a:r>
                    </a:p>
                  </a:txBody>
                  <a:tcPr marL="9525" marR="9525" marT="9525" marB="0" anchor="ctr"/>
                </a:tc>
              </a:tr>
              <a:tr h="445140">
                <a:tc>
                  <a:txBody>
                    <a:bodyPr/>
                    <a:lstStyle/>
                    <a:p>
                      <a:pPr algn="l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Társadalombiztosítási és jóléti szolgáltatások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914 539,0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9 032 035,0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870 591,4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4 232 507,0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4 317 781,5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4 543 </a:t>
                      </a:r>
                      <a:r>
                        <a:rPr lang="hu-HU" sz="129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543</a:t>
                      </a:r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4 645 424,6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9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4 636 657,1</a:t>
                      </a:r>
                    </a:p>
                  </a:txBody>
                  <a:tcPr marL="9525" marR="9525" marT="9525" marB="0" anchor="ctr"/>
                </a:tc>
              </a:tr>
              <a:tr h="44514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a) Előirányzat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26170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Az államháztartás oktatási, egészségügyi, társadalombiztosítási és  jóléti szolgáltatásokkal kapcsolatos kiadásai </a:t>
            </a:r>
            <a:br>
              <a:rPr lang="hu-HU" sz="3200" b="1" dirty="0" smtClean="0">
                <a:solidFill>
                  <a:schemeClr val="bg1"/>
                </a:solidFill>
              </a:rPr>
            </a:br>
            <a:r>
              <a:rPr lang="hu-HU" sz="3200" b="1" dirty="0" smtClean="0">
                <a:solidFill>
                  <a:schemeClr val="bg1"/>
                </a:solidFill>
              </a:rPr>
              <a:t>a GDP %-ában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2132856"/>
          <a:ext cx="9144004" cy="420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704"/>
                <a:gridCol w="1206050"/>
                <a:gridCol w="1206050"/>
                <a:gridCol w="1206050"/>
                <a:gridCol w="1206050"/>
                <a:gridCol w="1206050"/>
                <a:gridCol w="1206050"/>
              </a:tblGrid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Államháztartás összesen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9525" marR="9525" marT="9525" marB="0" anchor="ctr"/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Oktatási tevékenységek és szolgáltatások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Ebből: </a:t>
                      </a:r>
                      <a:r>
                        <a:rPr lang="hu-HU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felsőfokú oktatás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Egészségügy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Társadalombiztosítási és jóléti szolgáltatások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</a:p>
                  </a:txBody>
                  <a:tcPr marL="9525" marR="9525" marT="9525" marB="0" anchor="ctr"/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Központi költségvetés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Oktatási tevékenységek és szolgáltatások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</a:t>
                      </a:r>
                      <a:r>
                        <a:rPr lang="hu-HU" sz="1400" b="0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Ebből: felsőfokú oktatás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Egészségügy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</a:t>
                      </a:r>
                      <a:r>
                        <a:rPr lang="hu-HU" sz="1400" b="0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Társadalombiztosítási és jóléti szolgáltatások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A felsőoktatás főbb pénzügyi adatai</a:t>
            </a:r>
            <a:br>
              <a:rPr lang="hu-HU" sz="3600" b="1" dirty="0" smtClean="0">
                <a:solidFill>
                  <a:schemeClr val="bg1"/>
                </a:solidFill>
              </a:rPr>
            </a:br>
            <a:r>
              <a:rPr lang="hu-HU" sz="3600" b="1" dirty="0" smtClean="0">
                <a:solidFill>
                  <a:schemeClr val="bg1"/>
                </a:solidFill>
              </a:rPr>
              <a:t>2015.</a:t>
            </a:r>
            <a:endParaRPr lang="hu-H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1124742"/>
          <a:ext cx="9144000" cy="554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88"/>
                <a:gridCol w="856096"/>
                <a:gridCol w="648072"/>
                <a:gridCol w="936104"/>
                <a:gridCol w="868040"/>
                <a:gridCol w="1016000"/>
                <a:gridCol w="1016000"/>
                <a:gridCol w="1016000"/>
                <a:gridCol w="1016000"/>
              </a:tblGrid>
              <a:tr h="386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Jogcím/év</a:t>
                      </a: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Törvényjavaslat (M Ft)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Költségvetési törvény (M Ft)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6523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Kiadás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ebből személyi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Bevétel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Támogatás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Kiadás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ebből személyi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Bevétel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Támogatás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Egyetemek, főiskolák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425955,9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176866,6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282735,3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143220,6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435 021,2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177186,1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282735,3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152285,9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Hallgatói juttatások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Speciális feladatok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418,6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Kiválósági támogatás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9850,0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Struktúraátalakítási alap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9194,1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Zeneakadémia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Kiegészítő támogatás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EISZ koordináció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MOME Campus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Francia e. SZTE-n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PPP hozzájárulás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8659,6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8659,6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r>
                        <a:rPr lang="hu-HU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*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</a:t>
                      </a:r>
                      <a:r>
                        <a:rPr lang="hu-H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r>
                        <a:rPr lang="hu-HU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*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367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Nemzeti Közszolgálati Egyetem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7219,3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3226,7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3531,2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3688,1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7422,3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3531,2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3888,1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Hallgatói juttatások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Ludovika Campus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4010,0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Közalapítvány Bp-i NNy E-ért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184,3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Lakitelek Népfőiskola (m+f+b)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2300,0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Nem állami intézmények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16946,8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16946,8</a:t>
                      </a:r>
                    </a:p>
                  </a:txBody>
                  <a:tcPr marL="9525" marR="9525" marT="9525" marB="0" anchor="ctr"/>
                </a:tc>
              </a:tr>
              <a:tr h="255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Összesen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485421,8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210564,2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286266,5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199155,3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485 887,3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211 004,7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286 266,5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199 617,8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A 15-74 éves magyar népességből a főiskolai, egyetemi oklevéllel rendelkezők aránya</a:t>
            </a:r>
            <a:endParaRPr lang="hu-H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dirty="0" smtClean="0"/>
          </a:p>
          <a:p>
            <a:pPr algn="ctr"/>
            <a:endParaRPr lang="hu-HU" dirty="0" smtClean="0"/>
          </a:p>
          <a:p>
            <a:pPr algn="ctr">
              <a:buNone/>
            </a:pPr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Köszönöm a figyelmet!</a:t>
            </a:r>
            <a:endParaRPr lang="hu-HU" sz="4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A GDP volumenindex alakulása az Európai Unióban és az eurózónában</a:t>
            </a:r>
            <a:endParaRPr lang="hu-HU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chemeClr val="bg1"/>
                </a:solidFill>
              </a:rPr>
              <a:t>A GDP volumenindex alakulása Magyarországon 2008-2013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229600" cy="4741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A GDP volumenindex alakulása a visegrádi országokban</a:t>
            </a:r>
            <a:endParaRPr lang="hu-HU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Az EU tagállamok egy főre jutó GDP-jének   EU átlagához viszonyított aránya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499992" y="1484784"/>
          <a:ext cx="4063903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rtalom helye 9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39707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  <a:latin typeface="Times New Roman" pitchFamily="18" charset="0"/>
              </a:rPr>
              <a:t>Az Európai Unió régióinak rangsora az egy főre jutó GDP alapján 2011-ben </a:t>
            </a:r>
            <a:r>
              <a:rPr lang="hu-HU" sz="3600" b="1" dirty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hu-HU" sz="36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hu-HU" sz="3600" b="1" dirty="0" smtClean="0">
                <a:solidFill>
                  <a:schemeClr val="bg1"/>
                </a:solidFill>
                <a:latin typeface="Times New Roman" pitchFamily="18" charset="0"/>
              </a:rPr>
              <a:t>az </a:t>
            </a:r>
            <a:r>
              <a:rPr lang="hu-HU" sz="3600" b="1" dirty="0" smtClean="0">
                <a:solidFill>
                  <a:schemeClr val="bg1"/>
                </a:solidFill>
                <a:latin typeface="Times New Roman" pitchFamily="18" charset="0"/>
              </a:rPr>
              <a:t>utolsó 20 régió</a:t>
            </a:r>
            <a:endParaRPr lang="hu-HU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1916828"/>
          <a:ext cx="9144000" cy="46085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1600"/>
                <a:gridCol w="2232248"/>
                <a:gridCol w="1368152"/>
                <a:gridCol w="1224136"/>
                <a:gridCol w="1823864"/>
                <a:gridCol w="1524000"/>
              </a:tblGrid>
              <a:tr h="744915">
                <a:tc>
                  <a:txBody>
                    <a:bodyPr/>
                    <a:lstStyle/>
                    <a:p>
                      <a:pPr algn="ctr"/>
                      <a:r>
                        <a:rPr lang="hu-HU" sz="1400" kern="1200" baseline="0" dirty="0" smtClean="0">
                          <a:latin typeface="Times New Roman" pitchFamily="18" charset="0"/>
                        </a:rPr>
                        <a:t>Sorrend</a:t>
                      </a:r>
                      <a:endParaRPr lang="hu-HU" sz="1400" baseline="0" dirty="0"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kern="1200" baseline="0" dirty="0" smtClean="0">
                          <a:latin typeface="Times New Roman" pitchFamily="18" charset="0"/>
                        </a:rPr>
                        <a:t>Régió</a:t>
                      </a:r>
                      <a:endParaRPr lang="hu-HU" sz="1400" baseline="0" dirty="0"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kern="1200" baseline="0" dirty="0" smtClean="0">
                          <a:latin typeface="Times New Roman" pitchFamily="18" charset="0"/>
                        </a:rPr>
                        <a:t>Egy főre jutó GDP az EU 28 %-ában</a:t>
                      </a:r>
                      <a:endParaRPr lang="hu-HU" sz="1400" baseline="0" dirty="0"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kern="1200" baseline="0" dirty="0" smtClean="0">
                          <a:latin typeface="Times New Roman" pitchFamily="18" charset="0"/>
                        </a:rPr>
                        <a:t>Sorrend</a:t>
                      </a:r>
                      <a:endParaRPr lang="hu-HU" sz="1400" baseline="0" dirty="0"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kern="1200" baseline="0" dirty="0" smtClean="0">
                          <a:latin typeface="Times New Roman" pitchFamily="18" charset="0"/>
                        </a:rPr>
                        <a:t>Régió</a:t>
                      </a:r>
                      <a:endParaRPr lang="hu-HU" sz="1400" baseline="0" dirty="0"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kern="1200" baseline="0" dirty="0" smtClean="0">
                          <a:latin typeface="Times New Roman" pitchFamily="18" charset="0"/>
                        </a:rPr>
                        <a:t>Egy főre jutó GDP az EU 28 %-ában</a:t>
                      </a:r>
                      <a:endParaRPr lang="hu-HU" sz="1400" baseline="0" dirty="0"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377631"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253.</a:t>
                      </a:r>
                      <a:endParaRPr lang="hu-H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Swiętokrzyskie (PL)</a:t>
                      </a:r>
                      <a:endParaRPr lang="hu-H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49</a:t>
                      </a:r>
                      <a:endParaRPr lang="hu-HU" sz="1400" b="0" i="0" baseline="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263.</a:t>
                      </a:r>
                      <a:endParaRPr lang="hu-HU" sz="1400" b="0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Sud-Muntenia (RO) 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hu-HU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4925"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254.</a:t>
                      </a:r>
                      <a:endParaRPr lang="hu-H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Warmińsko-Mazurskie (PL) 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47</a:t>
                      </a:r>
                      <a:endParaRPr lang="hu-HU" sz="1400" b="0" i="0" baseline="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264.</a:t>
                      </a:r>
                      <a:endParaRPr lang="hu-HU" sz="1400" b="1" i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Észak-Magyarország (HU)</a:t>
                      </a:r>
                      <a:endParaRPr lang="hu-HU" sz="1400" b="1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hu-HU" sz="1400" b="1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7631"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255.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Podlaskie (PL) 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47</a:t>
                      </a:r>
                      <a:endParaRPr lang="hu-HU" sz="1400" b="0" i="0" baseline="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265.</a:t>
                      </a:r>
                      <a:endParaRPr lang="hu-HU" sz="1400" b="0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Sud-Est (RO)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hu-HU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7631"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256.</a:t>
                      </a:r>
                      <a:endParaRPr lang="hu-H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Centru (RO)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45</a:t>
                      </a:r>
                      <a:endParaRPr lang="hu-HU" sz="1400" b="0" i="0" baseline="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266.</a:t>
                      </a:r>
                      <a:endParaRPr lang="hu-HU" sz="1400" b="0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Yugoiztochen (BG)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hu-HU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7631">
                <a:tc>
                  <a:txBody>
                    <a:bodyPr/>
                    <a:lstStyle/>
                    <a:p>
                      <a:pPr algn="ctr"/>
                      <a:r>
                        <a:rPr lang="hu-H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257.</a:t>
                      </a:r>
                      <a:endParaRPr lang="hu-HU" sz="14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Dél-Dunántúl (HU)</a:t>
                      </a:r>
                      <a:endParaRPr lang="hu-HU" sz="1400" b="1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45</a:t>
                      </a:r>
                      <a:endParaRPr lang="hu-HU" sz="1400" b="1" i="1" baseline="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267.</a:t>
                      </a:r>
                      <a:endParaRPr lang="hu-HU" sz="1400" b="0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Severoiztochen (BG) 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hu-HU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7631"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258.</a:t>
                      </a:r>
                      <a:endParaRPr lang="hu-H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Podkarpackie (PL)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44</a:t>
                      </a:r>
                      <a:endParaRPr lang="hu-HU" sz="1400" b="0" i="0" baseline="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268.</a:t>
                      </a:r>
                      <a:endParaRPr lang="hu-HU" sz="1400" b="0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Sud-Vest Oltenia (RO)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hu-HU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7631"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259.</a:t>
                      </a:r>
                      <a:endParaRPr lang="hu-H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Lubelskie (PL)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44</a:t>
                      </a:r>
                      <a:endParaRPr lang="hu-HU" sz="1400" b="0" i="0" baseline="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269.</a:t>
                      </a:r>
                      <a:endParaRPr lang="hu-HU" sz="1400" b="0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Yuzhen tsentralen (BG)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hu-HU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7631">
                <a:tc>
                  <a:txBody>
                    <a:bodyPr/>
                    <a:lstStyle/>
                    <a:p>
                      <a:pPr algn="ctr"/>
                      <a:r>
                        <a:rPr lang="hu-HU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260.</a:t>
                      </a:r>
                      <a:endParaRPr lang="hu-HU" sz="1400" b="1" i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Dél-Alföld (HU) </a:t>
                      </a:r>
                      <a:endParaRPr lang="hu-HU" sz="1400" b="1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44</a:t>
                      </a:r>
                      <a:endParaRPr lang="hu-HU" sz="1400" b="1" i="1" baseline="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270.</a:t>
                      </a:r>
                      <a:endParaRPr lang="hu-HU" sz="1400" b="0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Severen tsentralen (BG) 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hu-HU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7631">
                <a:tc>
                  <a:txBody>
                    <a:bodyPr/>
                    <a:lstStyle/>
                    <a:p>
                      <a:pPr algn="ctr"/>
                      <a:r>
                        <a:rPr lang="hu-HU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261.</a:t>
                      </a:r>
                      <a:endParaRPr lang="hu-HU" sz="1400" b="1" i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Észak-Alföld (HU) </a:t>
                      </a:r>
                      <a:endParaRPr lang="hu-HU" sz="1400" b="1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43</a:t>
                      </a:r>
                      <a:endParaRPr lang="hu-HU" sz="1400" b="1" i="1" baseline="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271.</a:t>
                      </a:r>
                      <a:endParaRPr lang="hu-HU" sz="1400" b="0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Nord-Est (RO) 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hu-HU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7631"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Nord-Vest (RO) 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42</a:t>
                      </a:r>
                      <a:endParaRPr lang="hu-HU" sz="1400" b="0" i="0" baseline="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272.</a:t>
                      </a:r>
                      <a:endParaRPr lang="hu-HU" sz="1400" b="0" i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Severozapaden (BG)</a:t>
                      </a:r>
                      <a:endParaRPr lang="hu-HU" sz="14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hu-HU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A hazai adó-és járulékcentralizáció alakulása a GDP %-ában</a:t>
            </a:r>
            <a:endParaRPr lang="hu-H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07504" y="0"/>
          <a:ext cx="9036496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A GDP-ből az egészségügyi, szociális, oktatási  kiadások aránya, 2011.</a:t>
            </a:r>
            <a:endParaRPr lang="hu-H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5601</TotalTime>
  <Words>911</Words>
  <Application>Microsoft Office PowerPoint</Application>
  <PresentationFormat>Diavetítés a képernyőre (4:3 oldalarány)</PresentationFormat>
  <Paragraphs>443</Paragraphs>
  <Slides>18</Slides>
  <Notes>9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Office-téma</vt:lpstr>
      <vt:lpstr>Prof. Dr. Katona Tamás  A felsőoktatás finanszírozásának kérdései</vt:lpstr>
      <vt:lpstr>A GDP volumenindex alakulása az Európai Unióban és az eurózónában</vt:lpstr>
      <vt:lpstr>A GDP volumenindex alakulása Magyarországon 2008-2013 </vt:lpstr>
      <vt:lpstr>A GDP volumenindex alakulása a visegrádi országokban</vt:lpstr>
      <vt:lpstr>Az EU tagállamok egy főre jutó GDP-jének   EU átlagához viszonyított aránya </vt:lpstr>
      <vt:lpstr>Az Európai Unió régióinak rangsora az egy főre jutó GDP alapján 2011-ben  az utolsó 20 régió</vt:lpstr>
      <vt:lpstr>A hazai adó-és járulékcentralizáció alakulása a GDP %-ában</vt:lpstr>
      <vt:lpstr>8. dia</vt:lpstr>
      <vt:lpstr>A GDP-ből az egészségügyi, szociális, oktatási  kiadások aránya, 2011.</vt:lpstr>
      <vt:lpstr>Az egészségügyi kiadások a GDP %-ában Magyarországon</vt:lpstr>
      <vt:lpstr>Az egészségügyi kiadások a GDP %-ában Magyarországon</vt:lpstr>
      <vt:lpstr>Az állam oktatási kiadásai a GDP %-ában Magyarországon</vt:lpstr>
      <vt:lpstr>Az állam oktatási kiadásai a GDP %-ában Magyarországon</vt:lpstr>
      <vt:lpstr>Az államháztartás oktatási, egészségügyi, társadalombiztosítási és  jóléti szolgáltatásokkal kapcsolatos kiadásai, M Ft</vt:lpstr>
      <vt:lpstr>Az államháztartás oktatási, egészségügyi, társadalombiztosítási és  jóléti szolgáltatásokkal kapcsolatos kiadásai  a GDP %-ában</vt:lpstr>
      <vt:lpstr>A felsőoktatás főbb pénzügyi adatai 2015.</vt:lpstr>
      <vt:lpstr>A 15-74 éves magyar népességből a főiskolai, egyetemi oklevéllel rendelkezők aránya</vt:lpstr>
      <vt:lpstr>18.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Költségvetési felügyelő</dc:creator>
  <cp:lastModifiedBy>Költségvetési felügyelő</cp:lastModifiedBy>
  <cp:revision>94</cp:revision>
  <dcterms:created xsi:type="dcterms:W3CDTF">2015-02-08T06:54:02Z</dcterms:created>
  <dcterms:modified xsi:type="dcterms:W3CDTF">2015-02-12T15:02:49Z</dcterms:modified>
</cp:coreProperties>
</file>