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4" r:id="rId7"/>
    <p:sldId id="267" r:id="rId8"/>
    <p:sldId id="268" r:id="rId9"/>
    <p:sldId id="272" r:id="rId10"/>
    <p:sldId id="274" r:id="rId11"/>
    <p:sldId id="284" r:id="rId12"/>
    <p:sldId id="282" r:id="rId13"/>
    <p:sldId id="285" r:id="rId14"/>
    <p:sldId id="286" r:id="rId15"/>
    <p:sldId id="279" r:id="rId16"/>
    <p:sldId id="281" r:id="rId17"/>
    <p:sldId id="275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A796-7DC3-4415-9E1F-EDB81A79E311}" type="datetimeFigureOut">
              <a:rPr lang="hu-HU" smtClean="0"/>
              <a:t>2018.09.06.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C2B2-41DF-4CB8-B5D9-480071E75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1461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A796-7DC3-4415-9E1F-EDB81A79E311}" type="datetimeFigureOut">
              <a:rPr lang="hu-HU" smtClean="0"/>
              <a:t>2018.09.06.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C2B2-41DF-4CB8-B5D9-480071E75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291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A796-7DC3-4415-9E1F-EDB81A79E311}" type="datetimeFigureOut">
              <a:rPr lang="hu-HU" smtClean="0"/>
              <a:t>2018.09.06.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C2B2-41DF-4CB8-B5D9-480071E75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320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A796-7DC3-4415-9E1F-EDB81A79E311}" type="datetimeFigureOut">
              <a:rPr lang="hu-HU" smtClean="0"/>
              <a:t>2018.09.06.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C2B2-41DF-4CB8-B5D9-480071E75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40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A796-7DC3-4415-9E1F-EDB81A79E311}" type="datetimeFigureOut">
              <a:rPr lang="hu-HU" smtClean="0"/>
              <a:t>2018.09.06.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C2B2-41DF-4CB8-B5D9-480071E75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456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A796-7DC3-4415-9E1F-EDB81A79E311}" type="datetimeFigureOut">
              <a:rPr lang="hu-HU" smtClean="0"/>
              <a:t>2018.09.06.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C2B2-41DF-4CB8-B5D9-480071E75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381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A796-7DC3-4415-9E1F-EDB81A79E311}" type="datetimeFigureOut">
              <a:rPr lang="hu-HU" smtClean="0"/>
              <a:t>2018.09.06.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C2B2-41DF-4CB8-B5D9-480071E75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3691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A796-7DC3-4415-9E1F-EDB81A79E311}" type="datetimeFigureOut">
              <a:rPr lang="hu-HU" smtClean="0"/>
              <a:t>2018.09.06.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C2B2-41DF-4CB8-B5D9-480071E75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972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A796-7DC3-4415-9E1F-EDB81A79E311}" type="datetimeFigureOut">
              <a:rPr lang="hu-HU" smtClean="0"/>
              <a:t>2018.09.06.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C2B2-41DF-4CB8-B5D9-480071E75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356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A796-7DC3-4415-9E1F-EDB81A79E311}" type="datetimeFigureOut">
              <a:rPr lang="hu-HU" smtClean="0"/>
              <a:t>2018.09.06.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C2B2-41DF-4CB8-B5D9-480071E75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425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A796-7DC3-4415-9E1F-EDB81A79E311}" type="datetimeFigureOut">
              <a:rPr lang="hu-HU" smtClean="0"/>
              <a:t>2018.09.06.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C2B2-41DF-4CB8-B5D9-480071E75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372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2A796-7DC3-4415-9E1F-EDB81A79E311}" type="datetimeFigureOut">
              <a:rPr lang="hu-HU" smtClean="0"/>
              <a:t>2018.09.06.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FC2B2-41DF-4CB8-B5D9-480071E750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605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3608" y="1628800"/>
            <a:ext cx="7776865" cy="3672408"/>
          </a:xfrm>
        </p:spPr>
        <p:txBody>
          <a:bodyPr>
            <a:normAutofit fontScale="90000"/>
          </a:bodyPr>
          <a:lstStyle/>
          <a:p>
            <a:pPr algn="r"/>
            <a:r>
              <a:rPr lang="hu-HU" sz="2700" b="1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Polónyi István</a:t>
            </a:r>
            <a:br>
              <a:rPr lang="hu-HU" sz="2700" b="1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i="1" cap="small" dirty="0" smtClean="0"/>
              <a:t/>
            </a:r>
            <a:br>
              <a:rPr lang="hu-HU" i="1" cap="small" dirty="0" smtClean="0"/>
            </a:br>
            <a:r>
              <a:rPr lang="hu-HU" b="1" i="1" cap="small" dirty="0" smtClean="0"/>
              <a:t>A </a:t>
            </a:r>
            <a:r>
              <a:rPr lang="hu-HU" b="1" i="1" cap="small" dirty="0"/>
              <a:t>hazai felsőoktatás elmúlt 10 évének néhány </a:t>
            </a:r>
            <a:r>
              <a:rPr lang="hu-HU" b="1" i="1" cap="small" dirty="0" smtClean="0"/>
              <a:t>jellemzője</a:t>
            </a:r>
            <a:br>
              <a:rPr lang="hu-HU" b="1" i="1" cap="small" dirty="0" smtClean="0"/>
            </a:br>
            <a:r>
              <a:rPr lang="hu-HU" b="1" cap="small" dirty="0"/>
              <a:t/>
            </a:r>
            <a:br>
              <a:rPr lang="hu-HU" b="1" cap="small" dirty="0"/>
            </a:b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07009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5" y="0"/>
            <a:ext cx="5380037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09271" y="39762"/>
            <a:ext cx="4392488" cy="1373014"/>
          </a:xfrm>
        </p:spPr>
        <p:txBody>
          <a:bodyPr>
            <a:noAutofit/>
          </a:bodyPr>
          <a:lstStyle/>
          <a:p>
            <a:r>
              <a:rPr lang="hu-HU" sz="2000" b="1" i="1" dirty="0"/>
              <a:t>A részvételi hányad a magyar felsőoktatásban, valamint az EU, </a:t>
            </a:r>
            <a:r>
              <a:rPr lang="hu-HU" sz="2000" b="1" i="1" dirty="0" smtClean="0"/>
              <a:t>az </a:t>
            </a:r>
            <a:r>
              <a:rPr lang="hu-HU" sz="2000" b="1" i="1" dirty="0"/>
              <a:t>OECD tagországok </a:t>
            </a:r>
            <a:r>
              <a:rPr lang="hu-HU" sz="2000" b="1" i="1" dirty="0" smtClean="0"/>
              <a:t>illetve </a:t>
            </a:r>
            <a:r>
              <a:rPr lang="hu-HU" sz="2000" b="1" i="1" dirty="0"/>
              <a:t>49 fejlett ország átlaga, 2000-2015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678" y="2564904"/>
            <a:ext cx="4686890" cy="426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143052" y="4941168"/>
            <a:ext cx="425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Magyarország elfordul a világtól</a:t>
            </a:r>
          </a:p>
        </p:txBody>
      </p:sp>
    </p:spTree>
    <p:extLst>
      <p:ext uri="{BB962C8B-B14F-4D97-AF65-F5344CB8AC3E}">
        <p14:creationId xmlns:p14="http://schemas.microsoft.com/office/powerpoint/2010/main" val="36294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51720" y="2132856"/>
            <a:ext cx="663508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b="1" cap="small" dirty="0" smtClean="0"/>
              <a:t>Esélyek, boldogulás</a:t>
            </a:r>
            <a:endParaRPr lang="hu-HU" sz="3600" b="1" cap="small" dirty="0"/>
          </a:p>
        </p:txBody>
      </p:sp>
    </p:spTree>
    <p:extLst>
      <p:ext uri="{BB962C8B-B14F-4D97-AF65-F5344CB8AC3E}">
        <p14:creationId xmlns:p14="http://schemas.microsoft.com/office/powerpoint/2010/main" val="321165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82698" y="61907"/>
            <a:ext cx="3024336" cy="18549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hu-HU" sz="3200" b="1" i="1" dirty="0" smtClean="0"/>
              <a:t>A jövedelem</a:t>
            </a:r>
            <a:br>
              <a:rPr lang="hu-HU" sz="3200" b="1" i="1" dirty="0" smtClean="0"/>
            </a:br>
            <a:r>
              <a:rPr lang="hu-HU" sz="2200" b="1" i="1" dirty="0"/>
              <a:t>A 25-64 éves diplomás népesség relatív keresete a </a:t>
            </a:r>
            <a:r>
              <a:rPr lang="hu-HU" sz="2200" b="1" i="1" dirty="0">
                <a:solidFill>
                  <a:srgbClr val="7030A0"/>
                </a:solidFill>
              </a:rPr>
              <a:t>középfokúakhoz </a:t>
            </a:r>
            <a:r>
              <a:rPr lang="hu-HU" sz="2200" b="1" i="1" dirty="0" smtClean="0">
                <a:solidFill>
                  <a:srgbClr val="7030A0"/>
                </a:solidFill>
              </a:rPr>
              <a:t>képest</a:t>
            </a:r>
            <a:endParaRPr lang="hu-HU" sz="32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5796136" cy="670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6080301" y="2563162"/>
            <a:ext cx="3147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 smtClean="0">
                <a:solidFill>
                  <a:srgbClr val="7030A0"/>
                </a:solidFill>
              </a:rPr>
              <a:t>bár csökken</a:t>
            </a:r>
            <a:r>
              <a:rPr lang="hu-HU" b="1" i="1" dirty="0" smtClean="0">
                <a:solidFill>
                  <a:srgbClr val="FF0000"/>
                </a:solidFill>
              </a:rPr>
              <a:t> </a:t>
            </a:r>
            <a:r>
              <a:rPr lang="hu-HU" b="1" i="1" dirty="0" smtClean="0"/>
              <a:t>(de mindenhol csökken ahol növekszik a diplomás arány) </a:t>
            </a:r>
            <a:endParaRPr lang="hu-HU" b="1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667" y="3496321"/>
            <a:ext cx="4568564" cy="325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6080300" y="1916832"/>
            <a:ext cx="2946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FF0000"/>
                </a:solidFill>
              </a:rPr>
              <a:t>Magyarországon az egyik legnagyobb a bérelőny –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9" y="56252"/>
            <a:ext cx="5818445" cy="667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5796136" y="188640"/>
            <a:ext cx="3240360" cy="65414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dirty="0" smtClean="0"/>
              <a:t>Felsőoktatás magán kiadásainak </a:t>
            </a:r>
            <a:r>
              <a:rPr lang="hu-HU" sz="3600" b="1" i="1" dirty="0" smtClean="0"/>
              <a:t>megtérülése</a:t>
            </a:r>
          </a:p>
          <a:p>
            <a:endParaRPr lang="hu-HU" sz="3600" b="1" i="1" dirty="0"/>
          </a:p>
          <a:p>
            <a:endParaRPr lang="hu-HU" sz="3600" b="1" i="1" dirty="0" smtClean="0"/>
          </a:p>
          <a:p>
            <a:endParaRPr lang="hu-HU" sz="3600" b="1" i="1" dirty="0"/>
          </a:p>
          <a:p>
            <a:endParaRPr lang="hu-HU" sz="3600" b="1" i="1" dirty="0" smtClean="0"/>
          </a:p>
          <a:p>
            <a:endParaRPr lang="hu-HU" sz="3600" b="1" i="1" dirty="0"/>
          </a:p>
          <a:p>
            <a:endParaRPr lang="hu-HU" sz="3600" b="1" i="1" dirty="0" smtClean="0"/>
          </a:p>
          <a:p>
            <a:endParaRPr lang="hu-HU" sz="3600" b="1" i="1" dirty="0"/>
          </a:p>
          <a:p>
            <a:endParaRPr lang="hu-HU" sz="3600" b="1" i="1" dirty="0" smtClean="0"/>
          </a:p>
          <a:p>
            <a:endParaRPr lang="hu-HU" sz="3600" b="1" i="1" dirty="0"/>
          </a:p>
        </p:txBody>
      </p:sp>
      <p:sp>
        <p:nvSpPr>
          <p:cNvPr id="9" name="Téglalap 8"/>
          <p:cNvSpPr/>
          <p:nvPr/>
        </p:nvSpPr>
        <p:spPr>
          <a:xfrm>
            <a:off x="5652120" y="1700808"/>
            <a:ext cx="3347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b="1" i="1" dirty="0" smtClean="0">
                <a:solidFill>
                  <a:srgbClr val="FF0000"/>
                </a:solidFill>
              </a:rPr>
              <a:t>Magyarországon az egyik legnagyobb a felsőoktatás magán kiadásainak egyéni megtérülési rátája –</a:t>
            </a:r>
          </a:p>
          <a:p>
            <a:r>
              <a:rPr lang="hu-HU" b="1" i="1" dirty="0" smtClean="0"/>
              <a:t> </a:t>
            </a:r>
            <a:endParaRPr lang="hu-HU" b="1" i="1" dirty="0"/>
          </a:p>
        </p:txBody>
      </p:sp>
      <p:sp>
        <p:nvSpPr>
          <p:cNvPr id="10" name="Téglalap 9"/>
          <p:cNvSpPr/>
          <p:nvPr/>
        </p:nvSpPr>
        <p:spPr>
          <a:xfrm>
            <a:off x="5724128" y="3068960"/>
            <a:ext cx="33908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7030A0"/>
                </a:solidFill>
              </a:rPr>
              <a:t>bár az Orbán érában csökken</a:t>
            </a:r>
            <a:r>
              <a:rPr lang="hu-HU" b="1" i="1" dirty="0">
                <a:solidFill>
                  <a:srgbClr val="FF0000"/>
                </a:solidFill>
              </a:rPr>
              <a:t> </a:t>
            </a:r>
            <a:r>
              <a:rPr lang="hu-HU" b="1" i="1" dirty="0">
                <a:solidFill>
                  <a:srgbClr val="7030A0"/>
                </a:solidFill>
              </a:rPr>
              <a:t>(mivel növekedett a költségtérítéses képzés tandíja)</a:t>
            </a:r>
          </a:p>
          <a:p>
            <a:r>
              <a:rPr lang="hu-HU" b="1" i="1" dirty="0"/>
              <a:t>(de még mindig az egyik legmagasabb (volt 2013-ban) az OECD-országokban)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490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58494" y="16204"/>
            <a:ext cx="3885506" cy="490066"/>
          </a:xfrm>
        </p:spPr>
        <p:txBody>
          <a:bodyPr>
            <a:normAutofit fontScale="90000"/>
          </a:bodyPr>
          <a:lstStyle/>
          <a:p>
            <a:r>
              <a:rPr lang="hu-HU" sz="3600" b="1" i="1" dirty="0" smtClean="0"/>
              <a:t>Foglalkoztatási ráta</a:t>
            </a:r>
            <a:endParaRPr lang="hu-HU" sz="3600" b="1" i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4" y="0"/>
            <a:ext cx="4817068" cy="309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5436096" y="908720"/>
            <a:ext cx="3563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A romkocsmákban sosem </a:t>
            </a:r>
            <a:r>
              <a:rPr lang="hu-HU" b="1" dirty="0" smtClean="0">
                <a:solidFill>
                  <a:srgbClr val="FF0000"/>
                </a:solidFill>
              </a:rPr>
              <a:t>unatkoztak magyar munkanélküli </a:t>
            </a:r>
            <a:r>
              <a:rPr lang="hu-HU" b="1" dirty="0">
                <a:solidFill>
                  <a:srgbClr val="FF0000"/>
                </a:solidFill>
              </a:rPr>
              <a:t>diplomások</a:t>
            </a:r>
          </a:p>
          <a:p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6832"/>
            <a:ext cx="5076056" cy="304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2" y="3733971"/>
            <a:ext cx="5006975" cy="313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5037347" y="5157192"/>
            <a:ext cx="4069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7030A0"/>
                </a:solidFill>
              </a:rPr>
              <a:t>Viszont </a:t>
            </a:r>
            <a:r>
              <a:rPr lang="hu-HU" b="1" dirty="0">
                <a:solidFill>
                  <a:srgbClr val="7030A0"/>
                </a:solidFill>
              </a:rPr>
              <a:t>minden erőfeszítés ellenére a középfokú végzettségűek, de különösen az alacsony </a:t>
            </a:r>
            <a:r>
              <a:rPr lang="hu-HU" b="1" dirty="0" err="1">
                <a:solidFill>
                  <a:srgbClr val="7030A0"/>
                </a:solidFill>
              </a:rPr>
              <a:t>iskolázottságúak</a:t>
            </a:r>
            <a:r>
              <a:rPr lang="hu-HU" b="1" dirty="0">
                <a:solidFill>
                  <a:srgbClr val="7030A0"/>
                </a:solidFill>
              </a:rPr>
              <a:t> foglalkoztatási rátája </a:t>
            </a:r>
            <a:r>
              <a:rPr lang="hu-HU" b="1" dirty="0" smtClean="0">
                <a:solidFill>
                  <a:srgbClr val="7030A0"/>
                </a:solidFill>
              </a:rPr>
              <a:t>alacsony</a:t>
            </a:r>
            <a:endParaRPr lang="hu-H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83768" y="1600200"/>
            <a:ext cx="6203032" cy="4525963"/>
          </a:xfrm>
        </p:spPr>
        <p:txBody>
          <a:bodyPr/>
          <a:lstStyle/>
          <a:p>
            <a:pPr marL="0" indent="0">
              <a:buNone/>
            </a:pPr>
            <a:r>
              <a:rPr lang="hu-HU" b="1" cap="small" dirty="0" smtClean="0"/>
              <a:t>Törvénykeringő – avagy búcsú </a:t>
            </a:r>
            <a:r>
              <a:rPr lang="hu-HU" b="1" cap="small" smtClean="0"/>
              <a:t>az autonómiától</a:t>
            </a:r>
            <a:endParaRPr lang="hu-HU" b="1" cap="small" dirty="0"/>
          </a:p>
        </p:txBody>
      </p:sp>
    </p:spTree>
    <p:extLst>
      <p:ext uri="{BB962C8B-B14F-4D97-AF65-F5344CB8AC3E}">
        <p14:creationId xmlns:p14="http://schemas.microsoft.com/office/powerpoint/2010/main" val="124122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04664"/>
          </a:xfrm>
        </p:spPr>
        <p:txBody>
          <a:bodyPr>
            <a:noAutofit/>
          </a:bodyPr>
          <a:lstStyle/>
          <a:p>
            <a:r>
              <a:rPr lang="hu-HU" sz="3200" b="1" i="1" dirty="0" smtClean="0"/>
              <a:t>Törvénykeringő 2011-2018</a:t>
            </a:r>
            <a:endParaRPr lang="hu-HU" sz="3200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u-HU" sz="7200" b="1" i="1" dirty="0" smtClean="0"/>
              <a:t>2011</a:t>
            </a:r>
          </a:p>
          <a:p>
            <a:pPr algn="just"/>
            <a:r>
              <a:rPr lang="hu-HU" sz="7200" dirty="0" smtClean="0"/>
              <a:t>Rektorjelöltek közül </a:t>
            </a:r>
            <a:r>
              <a:rPr lang="hu-HU" sz="7200" b="1" dirty="0" smtClean="0">
                <a:solidFill>
                  <a:srgbClr val="FF0000"/>
                </a:solidFill>
              </a:rPr>
              <a:t>a rektort a fenntartó miniszter választja</a:t>
            </a:r>
          </a:p>
          <a:p>
            <a:pPr algn="just"/>
            <a:r>
              <a:rPr lang="hu-HU" sz="7200" b="1" dirty="0" smtClean="0"/>
              <a:t>Gazdasági főigazgató, belső ellenőr -</a:t>
            </a:r>
            <a:r>
              <a:rPr lang="hu-HU" sz="7200" dirty="0" smtClean="0"/>
              <a:t> fenntartó </a:t>
            </a:r>
            <a:r>
              <a:rPr lang="hu-HU" sz="7200" b="1" dirty="0" smtClean="0"/>
              <a:t>miniszter választ</a:t>
            </a:r>
          </a:p>
          <a:p>
            <a:pPr algn="just"/>
            <a:r>
              <a:rPr lang="hu-HU" sz="7200" b="1" dirty="0" smtClean="0">
                <a:solidFill>
                  <a:srgbClr val="FF0000"/>
                </a:solidFill>
              </a:rPr>
              <a:t>FTT államosítása – </a:t>
            </a:r>
            <a:r>
              <a:rPr lang="hu-HU" sz="7200" b="1" dirty="0" smtClean="0"/>
              <a:t>a Felsőoktatási Tudományos Tanács helyett Felsőoktatási Tervezési Testület </a:t>
            </a:r>
            <a:r>
              <a:rPr lang="hu-HU" sz="7200" dirty="0" smtClean="0"/>
              <a:t>– tagjai, megalakítása kormány hatáskörbe kerül, tagjai: elsöprő kormánytöbbség </a:t>
            </a:r>
          </a:p>
          <a:p>
            <a:pPr lvl="1" algn="just"/>
            <a:r>
              <a:rPr lang="hu-HU" sz="7200" dirty="0" smtClean="0"/>
              <a:t>(1993: 21-tagból hét a kormány képviselője, elnöke a miniszter</a:t>
            </a:r>
          </a:p>
          <a:p>
            <a:pPr lvl="1" algn="just"/>
            <a:r>
              <a:rPr lang="hu-HU" sz="7200" dirty="0" smtClean="0"/>
              <a:t>2005: 19-tagból kettőt delegál a miniszter, elnökét maga választja)</a:t>
            </a:r>
          </a:p>
          <a:p>
            <a:pPr algn="just"/>
            <a:r>
              <a:rPr lang="hu-HU" sz="7200" b="1" dirty="0" smtClean="0">
                <a:solidFill>
                  <a:srgbClr val="FF0000"/>
                </a:solidFill>
              </a:rPr>
              <a:t>Magyar Akkreditációs Bizottság államosítása </a:t>
            </a:r>
            <a:r>
              <a:rPr lang="hu-HU" sz="7200" dirty="0" smtClean="0"/>
              <a:t>(</a:t>
            </a:r>
            <a:r>
              <a:rPr lang="hu-HU" sz="7200" b="1" dirty="0" smtClean="0"/>
              <a:t>tagok felét miniszter választja</a:t>
            </a:r>
            <a:r>
              <a:rPr lang="hu-HU" sz="7200" dirty="0" smtClean="0"/>
              <a:t>, </a:t>
            </a:r>
            <a:r>
              <a:rPr lang="hu-HU" sz="7200" b="1" dirty="0" smtClean="0"/>
              <a:t>elnököt</a:t>
            </a:r>
            <a:r>
              <a:rPr lang="hu-HU" sz="7200" dirty="0" smtClean="0"/>
              <a:t> – </a:t>
            </a:r>
            <a:r>
              <a:rPr lang="hu-HU" sz="7200" dirty="0" err="1" smtClean="0"/>
              <a:t>MTA-val</a:t>
            </a:r>
            <a:r>
              <a:rPr lang="hu-HU" sz="7200" dirty="0" smtClean="0"/>
              <a:t> egyeztetetve – a miniszter javasolja, s a miniszterelnök nevezi ki)</a:t>
            </a:r>
          </a:p>
          <a:p>
            <a:pPr lvl="1" algn="just"/>
            <a:r>
              <a:rPr lang="hu-HU" sz="7200" dirty="0" smtClean="0"/>
              <a:t>(1993. évi </a:t>
            </a:r>
            <a:r>
              <a:rPr lang="hu-HU" sz="7200" dirty="0" err="1" smtClean="0"/>
              <a:t>ftv</a:t>
            </a:r>
            <a:r>
              <a:rPr lang="hu-HU" sz="7200" dirty="0" smtClean="0"/>
              <a:t>: egyetlen tagját sem küldte a miniszter, elnökét maga választotta</a:t>
            </a:r>
          </a:p>
          <a:p>
            <a:pPr lvl="1" algn="just"/>
            <a:r>
              <a:rPr lang="hu-HU" sz="7200" dirty="0" smtClean="0"/>
              <a:t>2005. évi </a:t>
            </a:r>
            <a:r>
              <a:rPr lang="hu-HU" sz="7200" dirty="0" err="1" smtClean="0"/>
              <a:t>ftv</a:t>
            </a:r>
            <a:r>
              <a:rPr lang="hu-HU" sz="7200" dirty="0" smtClean="0"/>
              <a:t>: egyetlen tagját sem küldte a miniszter, elnökét maga választotta)</a:t>
            </a:r>
          </a:p>
          <a:p>
            <a:pPr marL="0" indent="0">
              <a:buNone/>
            </a:pPr>
            <a:endParaRPr lang="hu-HU" sz="4800" b="1" dirty="0" smtClean="0"/>
          </a:p>
          <a:p>
            <a:pPr marL="0" indent="0">
              <a:buNone/>
            </a:pPr>
            <a:r>
              <a:rPr lang="hu-HU" sz="7200" b="1" dirty="0" smtClean="0"/>
              <a:t>2013</a:t>
            </a:r>
          </a:p>
          <a:p>
            <a:pPr algn="just"/>
            <a:r>
              <a:rPr lang="hu-HU" sz="7200" b="1" dirty="0" smtClean="0">
                <a:solidFill>
                  <a:srgbClr val="FF0000"/>
                </a:solidFill>
              </a:rPr>
              <a:t>Röghöz </a:t>
            </a:r>
            <a:r>
              <a:rPr lang="hu-HU" sz="7200" b="1" dirty="0">
                <a:solidFill>
                  <a:srgbClr val="FF0000"/>
                </a:solidFill>
              </a:rPr>
              <a:t>kötés: </a:t>
            </a:r>
            <a:r>
              <a:rPr lang="hu-HU" sz="7200" dirty="0"/>
              <a:t>a végzést követő húsz éven belül az állami támogatás idejével megegyező ideig magyar </a:t>
            </a:r>
            <a:r>
              <a:rPr lang="hu-HU" sz="7200" dirty="0" smtClean="0"/>
              <a:t>munkáltatónál</a:t>
            </a:r>
          </a:p>
          <a:p>
            <a:pPr marL="0" indent="0">
              <a:buNone/>
            </a:pPr>
            <a:endParaRPr lang="hu-HU" sz="4800" b="1" dirty="0" smtClean="0"/>
          </a:p>
          <a:p>
            <a:pPr marL="0" indent="0">
              <a:buNone/>
            </a:pPr>
            <a:r>
              <a:rPr lang="hu-HU" sz="7200" b="1" dirty="0" smtClean="0"/>
              <a:t>2014</a:t>
            </a:r>
            <a:endParaRPr lang="hu-HU" sz="7200" b="1" dirty="0"/>
          </a:p>
          <a:p>
            <a:pPr lvl="0" algn="just"/>
            <a:r>
              <a:rPr lang="hu-HU" sz="7200" dirty="0"/>
              <a:t>A </a:t>
            </a:r>
            <a:r>
              <a:rPr lang="hu-HU" sz="7200" b="1" dirty="0">
                <a:solidFill>
                  <a:srgbClr val="FF0000"/>
                </a:solidFill>
              </a:rPr>
              <a:t>kancellár</a:t>
            </a:r>
            <a:r>
              <a:rPr lang="hu-HU" sz="7200" dirty="0"/>
              <a:t> </a:t>
            </a:r>
            <a:r>
              <a:rPr lang="hu-HU" sz="7200" dirty="0" smtClean="0"/>
              <a:t>bevezetése </a:t>
            </a:r>
            <a:r>
              <a:rPr lang="hu-HU" sz="7200" dirty="0"/>
              <a:t>(a </a:t>
            </a:r>
            <a:r>
              <a:rPr lang="hu-HU" sz="7200" dirty="0" err="1"/>
              <a:t>gazd</a:t>
            </a:r>
            <a:r>
              <a:rPr lang="hu-HU" sz="7200" dirty="0"/>
              <a:t>. főig. magasabb vezetői besorolása </a:t>
            </a:r>
            <a:r>
              <a:rPr lang="hu-HU" sz="7200" dirty="0" smtClean="0"/>
              <a:t>megszűnik)</a:t>
            </a:r>
            <a:endParaRPr lang="hu-HU" sz="7200" dirty="0"/>
          </a:p>
          <a:p>
            <a:pPr lvl="0" algn="just"/>
            <a:r>
              <a:rPr lang="hu-HU" sz="7200" dirty="0"/>
              <a:t>A </a:t>
            </a:r>
            <a:r>
              <a:rPr lang="hu-HU" sz="7200" b="1" dirty="0"/>
              <a:t>rektori választás visszakerül </a:t>
            </a:r>
            <a:r>
              <a:rPr lang="hu-HU" sz="7200" dirty="0"/>
              <a:t>a szenátushoz</a:t>
            </a:r>
          </a:p>
          <a:p>
            <a:pPr lvl="0" algn="just"/>
            <a:r>
              <a:rPr lang="hu-HU" sz="7200" b="1" dirty="0">
                <a:solidFill>
                  <a:srgbClr val="FF0000"/>
                </a:solidFill>
              </a:rPr>
              <a:t>büfé professzorok</a:t>
            </a:r>
            <a:r>
              <a:rPr lang="hu-HU" sz="7200" dirty="0"/>
              <a:t>: egyetemi </a:t>
            </a:r>
            <a:r>
              <a:rPr lang="hu-HU" sz="7200" dirty="0" smtClean="0"/>
              <a:t>tanári kinevezést </a:t>
            </a:r>
            <a:r>
              <a:rPr lang="hu-HU" sz="7200" dirty="0"/>
              <a:t>az MTA a </a:t>
            </a:r>
            <a:r>
              <a:rPr lang="hu-HU" sz="7200" dirty="0" smtClean="0"/>
              <a:t>MOB, </a:t>
            </a:r>
            <a:r>
              <a:rPr lang="hu-HU" sz="7200" dirty="0"/>
              <a:t>az MMA is kezdeményezheti</a:t>
            </a:r>
          </a:p>
          <a:p>
            <a:pPr lvl="0" algn="just"/>
            <a:r>
              <a:rPr lang="hu-HU" sz="7200" b="1" dirty="0"/>
              <a:t>A MAB-nak húsz tagja van</a:t>
            </a:r>
            <a:r>
              <a:rPr lang="hu-HU" sz="7200" dirty="0"/>
              <a:t>. – a miniszter „már csak” 9-et delegál, (és </a:t>
            </a:r>
            <a:r>
              <a:rPr lang="hu-HU" sz="7200" b="1" dirty="0">
                <a:solidFill>
                  <a:srgbClr val="7030A0"/>
                </a:solidFill>
              </a:rPr>
              <a:t>kiegészült a HÖK és az iparkamara képvise</a:t>
            </a:r>
            <a:r>
              <a:rPr lang="hu-HU" sz="7200" dirty="0">
                <a:solidFill>
                  <a:srgbClr val="7030A0"/>
                </a:solidFill>
              </a:rPr>
              <a:t>lőjével</a:t>
            </a:r>
            <a:r>
              <a:rPr lang="hu-HU" sz="7200" dirty="0"/>
              <a:t>) de </a:t>
            </a:r>
            <a:r>
              <a:rPr lang="hu-HU" sz="7200" dirty="0" smtClean="0"/>
              <a:t>elnök kinevezése marad.</a:t>
            </a:r>
            <a:endParaRPr lang="hu-HU" sz="7200" dirty="0"/>
          </a:p>
          <a:p>
            <a:pPr lvl="0" algn="just"/>
            <a:r>
              <a:rPr lang="hu-HU" sz="7200" b="1" dirty="0"/>
              <a:t>A duális képzés </a:t>
            </a:r>
            <a:r>
              <a:rPr lang="hu-HU" sz="7200" dirty="0"/>
              <a:t>bevezetése – a </a:t>
            </a:r>
            <a:r>
              <a:rPr lang="hu-HU" sz="7200" b="1" dirty="0">
                <a:solidFill>
                  <a:srgbClr val="FF0000"/>
                </a:solidFill>
              </a:rPr>
              <a:t>szakbarbár képzés </a:t>
            </a:r>
            <a:r>
              <a:rPr lang="hu-HU" sz="7200" dirty="0"/>
              <a:t>diadala</a:t>
            </a:r>
          </a:p>
          <a:p>
            <a:pPr algn="just"/>
            <a:r>
              <a:rPr lang="hu-HU" sz="7200" dirty="0"/>
              <a:t>ENQA (</a:t>
            </a:r>
            <a:r>
              <a:rPr lang="en-US" sz="7200" b="1" dirty="0"/>
              <a:t>European Association for Quality Assurance in Higher Education</a:t>
            </a:r>
            <a:r>
              <a:rPr lang="hu-HU" sz="7200" dirty="0"/>
              <a:t>) 2015-ben (a 2014-es módosítás után) megszavazta a MAB teljes jogú tagságát – de beszámoltatás 2018-ban</a:t>
            </a:r>
          </a:p>
          <a:p>
            <a:pPr algn="just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22072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7044"/>
            <a:ext cx="8229600" cy="490066"/>
          </a:xfrm>
        </p:spPr>
        <p:txBody>
          <a:bodyPr>
            <a:noAutofit/>
          </a:bodyPr>
          <a:lstStyle/>
          <a:p>
            <a:r>
              <a:rPr lang="hu-HU" sz="3200" b="1" i="1" dirty="0"/>
              <a:t>Törvénykeringő 2011-2018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504" y="233264"/>
            <a:ext cx="9120496" cy="66247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b="1" i="1" dirty="0" smtClean="0"/>
              <a:t>2015</a:t>
            </a:r>
          </a:p>
          <a:p>
            <a:pPr lvl="0" algn="just"/>
            <a:r>
              <a:rPr lang="hu-HU" b="1" dirty="0"/>
              <a:t>Alkalmazott tudományok egyeteme </a:t>
            </a:r>
            <a:r>
              <a:rPr lang="hu-HU" dirty="0" smtClean="0"/>
              <a:t>bevezetése – </a:t>
            </a:r>
            <a:r>
              <a:rPr lang="hu-HU" b="1" dirty="0" smtClean="0">
                <a:solidFill>
                  <a:srgbClr val="FF0000"/>
                </a:solidFill>
              </a:rPr>
              <a:t>minőség helyett elnevezés</a:t>
            </a:r>
            <a:endParaRPr lang="hu-HU" b="1" dirty="0">
              <a:solidFill>
                <a:srgbClr val="FF0000"/>
              </a:solidFill>
            </a:endParaRPr>
          </a:p>
          <a:p>
            <a:pPr lvl="0" algn="just"/>
            <a:r>
              <a:rPr lang="hu-HU" b="1" dirty="0"/>
              <a:t>A közösségi felsőoktatási képzési központ </a:t>
            </a:r>
            <a:r>
              <a:rPr lang="hu-HU" dirty="0" smtClean="0"/>
              <a:t>(</a:t>
            </a:r>
            <a:r>
              <a:rPr lang="hu-HU" b="1" dirty="0" smtClean="0">
                <a:solidFill>
                  <a:srgbClr val="7030A0"/>
                </a:solidFill>
              </a:rPr>
              <a:t>a 2011-ben megszüntetett kihelyezett ill. székhelyen kívüli képzés újra engedélyezése</a:t>
            </a:r>
            <a:r>
              <a:rPr lang="hu-HU" dirty="0" smtClean="0"/>
              <a:t>) – </a:t>
            </a:r>
            <a:r>
              <a:rPr lang="hu-HU" b="1" dirty="0" smtClean="0">
                <a:solidFill>
                  <a:srgbClr val="FF0000"/>
                </a:solidFill>
              </a:rPr>
              <a:t>győznek a </a:t>
            </a:r>
            <a:r>
              <a:rPr lang="hu-HU" b="1" dirty="0" err="1" smtClean="0">
                <a:solidFill>
                  <a:srgbClr val="FF0000"/>
                </a:solidFill>
              </a:rPr>
              <a:t>fideszes</a:t>
            </a:r>
            <a:r>
              <a:rPr lang="hu-HU" b="1" dirty="0" smtClean="0">
                <a:solidFill>
                  <a:srgbClr val="FF0000"/>
                </a:solidFill>
              </a:rPr>
              <a:t> települési lobbyk</a:t>
            </a:r>
            <a:endParaRPr lang="hu-HU" b="1" dirty="0">
              <a:solidFill>
                <a:srgbClr val="FF0000"/>
              </a:solidFill>
            </a:endParaRPr>
          </a:p>
          <a:p>
            <a:pPr lvl="0" algn="just"/>
            <a:r>
              <a:rPr lang="hu-HU" dirty="0"/>
              <a:t>110§</a:t>
            </a:r>
            <a:r>
              <a:rPr lang="hu-HU" dirty="0" err="1"/>
              <a:t>-ba</a:t>
            </a:r>
            <a:r>
              <a:rPr lang="hu-HU" dirty="0"/>
              <a:t> ekkor teszik bele kormányhatáskörbe </a:t>
            </a:r>
            <a:r>
              <a:rPr lang="hu-HU" b="1" dirty="0"/>
              <a:t>az addigi szakok az indítással összefüggő eljárási rendjének szabályozása mellé  a létesítéssel és az indítással összefüggő eljárási </a:t>
            </a:r>
            <a:r>
              <a:rPr lang="hu-HU" b="1" dirty="0" smtClean="0"/>
              <a:t>rendet </a:t>
            </a:r>
            <a:r>
              <a:rPr lang="hu-HU" b="1" dirty="0" smtClean="0">
                <a:solidFill>
                  <a:srgbClr val="FF0000"/>
                </a:solidFill>
              </a:rPr>
              <a:t>– sem a szakindítás sem a szakalapítás nem egyetemi jog </a:t>
            </a:r>
          </a:p>
          <a:p>
            <a:pPr lvl="0" algn="just"/>
            <a:endParaRPr lang="hu-HU" sz="1300" b="1" dirty="0" smtClean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r>
              <a:rPr lang="hu-HU" b="1" i="1" dirty="0" smtClean="0"/>
              <a:t>2017</a:t>
            </a:r>
          </a:p>
          <a:p>
            <a:pPr algn="just"/>
            <a:r>
              <a:rPr lang="hu-HU" b="1" dirty="0" smtClean="0">
                <a:solidFill>
                  <a:srgbClr val="FF0000"/>
                </a:solidFill>
              </a:rPr>
              <a:t>CEU törvény </a:t>
            </a:r>
            <a:r>
              <a:rPr lang="hu-HU" dirty="0"/>
              <a:t>Magyarország területén külföldi felsőoktatási intézmény akkor folytathat oklevelet adó képzési tevékenységet, </a:t>
            </a:r>
            <a:r>
              <a:rPr lang="hu-HU"/>
              <a:t>ha </a:t>
            </a:r>
            <a:r>
              <a:rPr lang="hu-HU" b="1" smtClean="0">
                <a:solidFill>
                  <a:srgbClr val="7030A0"/>
                </a:solidFill>
              </a:rPr>
              <a:t>…… (???)</a:t>
            </a:r>
            <a:endParaRPr lang="hu-HU" b="1" dirty="0" smtClean="0">
              <a:solidFill>
                <a:srgbClr val="7030A0"/>
              </a:solidFill>
            </a:endParaRPr>
          </a:p>
          <a:p>
            <a:pPr algn="just"/>
            <a:endParaRPr lang="hu-HU" sz="1800" dirty="0" smtClean="0"/>
          </a:p>
          <a:p>
            <a:pPr marL="0" indent="0" algn="just">
              <a:buNone/>
            </a:pPr>
            <a:r>
              <a:rPr lang="hu-HU" b="1" dirty="0" smtClean="0"/>
              <a:t>2018. évi V. tv - A felsőoktatás szétszabdalása</a:t>
            </a:r>
          </a:p>
          <a:p>
            <a:pPr algn="just"/>
            <a:r>
              <a:rPr lang="hu-HU" dirty="0" smtClean="0"/>
              <a:t>Az oktatásért felelős </a:t>
            </a:r>
            <a:r>
              <a:rPr lang="hu-HU" dirty="0"/>
              <a:t>miniszter </a:t>
            </a:r>
            <a:r>
              <a:rPr lang="hu-HU" b="1" dirty="0">
                <a:solidFill>
                  <a:srgbClr val="FF0000"/>
                </a:solidFill>
              </a:rPr>
              <a:t>a </a:t>
            </a:r>
            <a:r>
              <a:rPr lang="hu-HU" b="1" dirty="0" smtClean="0">
                <a:solidFill>
                  <a:srgbClr val="FF0000"/>
                </a:solidFill>
              </a:rPr>
              <a:t>felsőoktatási intézmény fenntartói jogát </a:t>
            </a:r>
            <a:r>
              <a:rPr lang="hu-HU" dirty="0"/>
              <a:t>megállapodással </a:t>
            </a:r>
            <a:r>
              <a:rPr lang="hu-HU" b="1" dirty="0">
                <a:solidFill>
                  <a:srgbClr val="FF0000"/>
                </a:solidFill>
              </a:rPr>
              <a:t>a tudománypolitika koordinációjáért felelős miniszterre </a:t>
            </a:r>
            <a:r>
              <a:rPr lang="hu-HU" b="1" dirty="0" smtClean="0">
                <a:solidFill>
                  <a:srgbClr val="FF0000"/>
                </a:solidFill>
              </a:rPr>
              <a:t>ruházhatja</a:t>
            </a:r>
            <a:r>
              <a:rPr lang="hu-HU" dirty="0" smtClean="0"/>
              <a:t>.</a:t>
            </a:r>
          </a:p>
          <a:p>
            <a:pPr algn="just"/>
            <a:r>
              <a:rPr lang="hu-HU" b="1" dirty="0" smtClean="0"/>
              <a:t>a </a:t>
            </a:r>
            <a:r>
              <a:rPr lang="hu-HU" b="1" dirty="0"/>
              <a:t>tudománypolitika koordinációjáért felelős </a:t>
            </a:r>
            <a:r>
              <a:rPr lang="hu-HU" b="1" dirty="0" smtClean="0"/>
              <a:t>miniszter </a:t>
            </a:r>
            <a:r>
              <a:rPr lang="hu-HU" dirty="0" smtClean="0"/>
              <a:t>adja </a:t>
            </a:r>
            <a:r>
              <a:rPr lang="hu-HU" dirty="0"/>
              <a:t>a </a:t>
            </a:r>
            <a:r>
              <a:rPr lang="hu-HU" b="1" dirty="0">
                <a:solidFill>
                  <a:srgbClr val="FF0000"/>
                </a:solidFill>
              </a:rPr>
              <a:t>kutatás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/>
              <a:t>, a </a:t>
            </a:r>
            <a:r>
              <a:rPr lang="hu-HU" b="1" dirty="0">
                <a:solidFill>
                  <a:srgbClr val="FF0000"/>
                </a:solidFill>
              </a:rPr>
              <a:t>képzésfejlesztés</a:t>
            </a:r>
            <a:r>
              <a:rPr lang="hu-HU" dirty="0"/>
              <a:t>, a </a:t>
            </a:r>
            <a:r>
              <a:rPr lang="hu-HU" b="1" dirty="0">
                <a:solidFill>
                  <a:srgbClr val="FF0000"/>
                </a:solidFill>
              </a:rPr>
              <a:t>módszertani </a:t>
            </a:r>
            <a:r>
              <a:rPr lang="hu-HU" b="1" dirty="0" smtClean="0">
                <a:solidFill>
                  <a:srgbClr val="FF0000"/>
                </a:solidFill>
              </a:rPr>
              <a:t>fejlesztés, </a:t>
            </a:r>
            <a:r>
              <a:rPr lang="hu-HU" dirty="0"/>
              <a:t>s </a:t>
            </a:r>
            <a:r>
              <a:rPr lang="hu-HU" b="1" dirty="0">
                <a:solidFill>
                  <a:srgbClr val="FF0000"/>
                </a:solidFill>
              </a:rPr>
              <a:t>szervezeti fejlesztés </a:t>
            </a:r>
            <a:r>
              <a:rPr lang="hu-HU" dirty="0"/>
              <a:t>és az </a:t>
            </a:r>
            <a:r>
              <a:rPr lang="hu-HU" b="1" dirty="0">
                <a:solidFill>
                  <a:srgbClr val="FF0000"/>
                </a:solidFill>
              </a:rPr>
              <a:t>intézményfejlesztés </a:t>
            </a:r>
            <a:r>
              <a:rPr lang="hu-HU" b="1" u="sng" dirty="0">
                <a:solidFill>
                  <a:srgbClr val="FF0000"/>
                </a:solidFill>
              </a:rPr>
              <a:t>forrásait</a:t>
            </a:r>
            <a:r>
              <a:rPr lang="hu-HU" dirty="0"/>
              <a:t>, </a:t>
            </a:r>
            <a:endParaRPr lang="hu-HU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042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07705" y="1600200"/>
            <a:ext cx="5688632" cy="4525963"/>
          </a:xfrm>
        </p:spPr>
        <p:txBody>
          <a:bodyPr/>
          <a:lstStyle/>
          <a:p>
            <a:pPr marL="0" indent="0">
              <a:buNone/>
            </a:pPr>
            <a:r>
              <a:rPr lang="hu-HU" b="1" i="1" cap="small" dirty="0" smtClean="0"/>
              <a:t>Köszönöm</a:t>
            </a:r>
          </a:p>
          <a:p>
            <a:pPr marL="0" indent="0">
              <a:buNone/>
            </a:pPr>
            <a:endParaRPr lang="hu-HU" b="1" i="1" cap="small" dirty="0" smtClean="0"/>
          </a:p>
          <a:p>
            <a:pPr marL="0" indent="0" algn="ctr">
              <a:buNone/>
            </a:pPr>
            <a:r>
              <a:rPr lang="hu-HU" b="1" i="1" cap="small" dirty="0" smtClean="0"/>
              <a:t>a </a:t>
            </a:r>
          </a:p>
          <a:p>
            <a:pPr marL="0" indent="0">
              <a:buNone/>
            </a:pPr>
            <a:endParaRPr lang="hu-HU" b="1" i="1" cap="small" dirty="0" smtClean="0"/>
          </a:p>
          <a:p>
            <a:pPr marL="0" indent="0" algn="r">
              <a:buNone/>
            </a:pPr>
            <a:r>
              <a:rPr lang="hu-HU" b="1" i="1" cap="small" dirty="0" smtClean="0"/>
              <a:t>figyelmet</a:t>
            </a:r>
            <a:endParaRPr lang="hu-HU" b="1" i="1" cap="small" dirty="0"/>
          </a:p>
        </p:txBody>
      </p:sp>
    </p:spTree>
    <p:extLst>
      <p:ext uri="{BB962C8B-B14F-4D97-AF65-F5344CB8AC3E}">
        <p14:creationId xmlns:p14="http://schemas.microsoft.com/office/powerpoint/2010/main" val="26898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3" y="1600200"/>
            <a:ext cx="7632848" cy="4525963"/>
          </a:xfrm>
        </p:spPr>
        <p:txBody>
          <a:bodyPr/>
          <a:lstStyle/>
          <a:p>
            <a:pPr marL="0" indent="0">
              <a:buNone/>
            </a:pPr>
            <a:r>
              <a:rPr lang="hu-HU" sz="4000" b="1" i="1" cap="small" dirty="0"/>
              <a:t>A </a:t>
            </a:r>
            <a:r>
              <a:rPr lang="hu-HU" sz="4000" b="1" i="1" cap="small" dirty="0" smtClean="0"/>
              <a:t>kondíciók</a:t>
            </a:r>
            <a:endParaRPr lang="hu-HU" sz="4000" b="1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54250-82AE-402E-8474-F995429E2C12}" type="slidenum">
              <a:rPr lang="en-US" smtClean="0"/>
              <a:pPr>
                <a:defRPr/>
              </a:pPr>
              <a:t>2</a:t>
            </a:fld>
            <a:r>
              <a:rPr lang="en-US" smtClean="0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22"/>
            <a:ext cx="594724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24128" y="476672"/>
            <a:ext cx="3419871" cy="1656184"/>
          </a:xfrm>
        </p:spPr>
        <p:txBody>
          <a:bodyPr>
            <a:noAutofit/>
          </a:bodyPr>
          <a:lstStyle/>
          <a:p>
            <a:r>
              <a:rPr lang="hu-HU" sz="2400" b="1" dirty="0"/>
              <a:t>A felsőoktatás kondíciói a központi költségvetési törvényekben 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2400" b="1" dirty="0" smtClean="0">
                <a:solidFill>
                  <a:srgbClr val="FF0000"/>
                </a:solidFill>
              </a:rPr>
              <a:t>(</a:t>
            </a:r>
            <a:r>
              <a:rPr lang="hu-HU" sz="2400" b="1" dirty="0">
                <a:solidFill>
                  <a:srgbClr val="FF0000"/>
                </a:solidFill>
              </a:rPr>
              <a:t>folyó áron</a:t>
            </a:r>
            <a:r>
              <a:rPr lang="hu-HU" sz="2400" b="1" dirty="0" smtClean="0">
                <a:solidFill>
                  <a:srgbClr val="FF0000"/>
                </a:solidFill>
              </a:rPr>
              <a:t>)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83568" y="6365359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</a:rPr>
              <a:t>Nominális szinten a felsőoktatás kondíciói </a:t>
            </a:r>
            <a:r>
              <a:rPr lang="hu-HU" sz="2000" b="1" dirty="0" smtClean="0">
                <a:solidFill>
                  <a:srgbClr val="FF0000"/>
                </a:solidFill>
              </a:rPr>
              <a:t>2013 után sokat </a:t>
            </a:r>
            <a:r>
              <a:rPr lang="hu-HU" sz="2000" b="1" dirty="0">
                <a:solidFill>
                  <a:srgbClr val="FF0000"/>
                </a:solidFill>
              </a:rPr>
              <a:t>javultak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7"/>
          <a:stretch/>
        </p:blipFill>
        <p:spPr bwMode="auto">
          <a:xfrm>
            <a:off x="383576" y="4509120"/>
            <a:ext cx="83648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Egyenes összekötő nyíllal 3"/>
          <p:cNvCxnSpPr/>
          <p:nvPr/>
        </p:nvCxnSpPr>
        <p:spPr>
          <a:xfrm flipV="1">
            <a:off x="2123728" y="2348880"/>
            <a:ext cx="0" cy="57606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églalap 6"/>
          <p:cNvSpPr/>
          <p:nvPr/>
        </p:nvSpPr>
        <p:spPr>
          <a:xfrm>
            <a:off x="4615094" y="2463279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7030A0"/>
                </a:solidFill>
              </a:rPr>
              <a:t>2013 – Széll Kálmán terv támogatás kivonásának végrehajtása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86"/>
          <a:stretch/>
        </p:blipFill>
        <p:spPr bwMode="auto">
          <a:xfrm>
            <a:off x="23442" y="260648"/>
            <a:ext cx="9013054" cy="650482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971600" y="436510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2009-es áron (tehát az inflációt figyelembe véve) a </a:t>
            </a: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2019-es </a:t>
            </a:r>
            <a: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támogatási kondíciók a 2010-esnek felelnek meg és </a:t>
            </a: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is elmaradnak </a:t>
            </a:r>
            <a: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2009-estől</a:t>
            </a:r>
            <a:r>
              <a:rPr lang="hu-HU" sz="24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128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44624"/>
            <a:ext cx="4410236" cy="1512168"/>
          </a:xfrm>
        </p:spPr>
        <p:txBody>
          <a:bodyPr>
            <a:noAutofit/>
          </a:bodyPr>
          <a:lstStyle/>
          <a:p>
            <a:r>
              <a:rPr lang="hu-HU" sz="1800" b="1" dirty="0"/>
              <a:t>A felsőoktatás kiadásainak és állami támogatásának GDP-hez viszonyított aránya a központi költségvetési törvények tervadatai alapján, </a:t>
            </a:r>
            <a:r>
              <a:rPr lang="hu-HU" sz="1800" b="1" dirty="0" smtClean="0"/>
              <a:t/>
            </a:r>
            <a:br>
              <a:rPr lang="hu-HU" sz="1800" b="1" dirty="0" smtClean="0"/>
            </a:br>
            <a:r>
              <a:rPr lang="hu-HU" sz="1800" b="1" dirty="0" smtClean="0"/>
              <a:t>2009-2019</a:t>
            </a:r>
            <a:endParaRPr lang="hu-HU" sz="1800" dirty="0"/>
          </a:p>
        </p:txBody>
      </p:sp>
      <p:sp>
        <p:nvSpPr>
          <p:cNvPr id="6" name="Téglalap 5"/>
          <p:cNvSpPr/>
          <p:nvPr/>
        </p:nvSpPr>
        <p:spPr>
          <a:xfrm>
            <a:off x="107504" y="5949280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Még szembetűnőbb a kondíciók </a:t>
            </a:r>
            <a:r>
              <a:rPr lang="hu-HU" sz="2400" b="1" dirty="0" smtClean="0">
                <a:solidFill>
                  <a:srgbClr val="FF0000"/>
                </a:solidFill>
              </a:rPr>
              <a:t>„nem javulása” </a:t>
            </a:r>
            <a:r>
              <a:rPr lang="hu-HU" sz="2400" b="1" dirty="0">
                <a:solidFill>
                  <a:srgbClr val="FF0000"/>
                </a:solidFill>
              </a:rPr>
              <a:t>a GDP-hez és az ország központi költségvetésének főösszegéhez viszonyítva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67" y="1556793"/>
            <a:ext cx="665452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07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388" y="44624"/>
            <a:ext cx="8425060" cy="122413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hu-HU" sz="3200" b="1" i="1" dirty="0" smtClean="0"/>
              <a:t>Az állami támogatások strukturális változásai</a:t>
            </a:r>
            <a:br>
              <a:rPr lang="hu-HU" sz="3200" b="1" i="1" dirty="0" smtClean="0"/>
            </a:br>
            <a:r>
              <a:rPr lang="hu-HU" sz="2000" b="1" i="1" dirty="0" smtClean="0">
                <a:solidFill>
                  <a:srgbClr val="FF0000"/>
                </a:solidFill>
              </a:rPr>
              <a:t>1.) </a:t>
            </a:r>
            <a:r>
              <a:rPr lang="hu-HU" sz="2000" b="1" dirty="0" smtClean="0">
                <a:solidFill>
                  <a:srgbClr val="FF0000"/>
                </a:solidFill>
              </a:rPr>
              <a:t>A kézileg vezérelt előirányzatok arányának növekedése</a:t>
            </a:r>
            <a:endParaRPr lang="hu-HU" sz="2000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96752"/>
            <a:ext cx="8496944" cy="4968552"/>
          </a:xfrm>
        </p:spPr>
        <p:txBody>
          <a:bodyPr/>
          <a:lstStyle/>
          <a:p>
            <a:pPr marL="0" indent="0" algn="just">
              <a:buNone/>
            </a:pPr>
            <a:r>
              <a:rPr lang="hu-HU" sz="2800" b="1" dirty="0"/>
              <a:t>A Kiválósági támogatások és a Felsőoktatási Struktúra-átalakítási alap, </a:t>
            </a:r>
            <a:r>
              <a:rPr lang="hu-HU" sz="2800" b="1" dirty="0" smtClean="0"/>
              <a:t>2013-2019 </a:t>
            </a:r>
            <a:r>
              <a:rPr lang="hu-HU" sz="2800" b="1" dirty="0"/>
              <a:t>(milliárd Ft)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79512" y="5374957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b="1" dirty="0">
                <a:solidFill>
                  <a:srgbClr val="FF0000"/>
                </a:solidFill>
              </a:rPr>
              <a:t>A 2013-ban elvont támogatás után visszacsöpögtetett pénz egy részét alapokba/előirányzatokba </a:t>
            </a:r>
            <a:r>
              <a:rPr lang="hu-HU" b="1" dirty="0" smtClean="0">
                <a:solidFill>
                  <a:srgbClr val="FF0000"/>
                </a:solidFill>
              </a:rPr>
              <a:t>tették – ez az intézményi támogatáshoz viszonyítva kb. 20%</a:t>
            </a:r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6" r="18611"/>
          <a:stretch/>
        </p:blipFill>
        <p:spPr bwMode="auto">
          <a:xfrm>
            <a:off x="1691680" y="2204864"/>
            <a:ext cx="4752528" cy="324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2267744" y="6218679"/>
            <a:ext cx="4689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err="1">
                <a:solidFill>
                  <a:srgbClr val="7030A0"/>
                </a:solidFill>
              </a:rPr>
              <a:t>Csicskáztatás</a:t>
            </a:r>
            <a:r>
              <a:rPr lang="hu-HU" sz="2400" b="1" dirty="0">
                <a:solidFill>
                  <a:srgbClr val="7030A0"/>
                </a:solidFill>
              </a:rPr>
              <a:t> - Aki megérdemli kap </a:t>
            </a: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233772" y="7571"/>
            <a:ext cx="8604448" cy="11247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i="1" dirty="0" smtClean="0"/>
              <a:t>Az állami támogatások strukturális változásai</a:t>
            </a:r>
            <a:br>
              <a:rPr lang="hu-HU" sz="3200" b="1" i="1" dirty="0" smtClean="0"/>
            </a:br>
            <a:r>
              <a:rPr lang="hu-HU" sz="1600" b="1" i="1" dirty="0" smtClean="0">
                <a:solidFill>
                  <a:srgbClr val="FF0000"/>
                </a:solidFill>
              </a:rPr>
              <a:t>2) A n</a:t>
            </a:r>
            <a:r>
              <a:rPr lang="hu-HU" sz="1600" b="1" dirty="0" smtClean="0">
                <a:solidFill>
                  <a:srgbClr val="FF0000"/>
                </a:solidFill>
              </a:rPr>
              <a:t>em állami felsőoktatás támogatásának előirányzatai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64" y="1076979"/>
            <a:ext cx="8545805" cy="576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églalap 8"/>
          <p:cNvSpPr/>
          <p:nvPr/>
        </p:nvSpPr>
        <p:spPr>
          <a:xfrm>
            <a:off x="6156176" y="2916997"/>
            <a:ext cx="28622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b="1" dirty="0">
                <a:solidFill>
                  <a:srgbClr val="7030A0"/>
                </a:solidFill>
              </a:rPr>
              <a:t>Miközben az állami felsőoktatás a 2013. évi támogatás kivonás után alig kap </a:t>
            </a:r>
            <a:r>
              <a:rPr lang="hu-HU" b="1" dirty="0" smtClean="0">
                <a:solidFill>
                  <a:srgbClr val="7030A0"/>
                </a:solidFill>
              </a:rPr>
              <a:t>valamivel többet </a:t>
            </a:r>
            <a:r>
              <a:rPr lang="hu-HU" b="1" dirty="0">
                <a:solidFill>
                  <a:srgbClr val="7030A0"/>
                </a:solidFill>
              </a:rPr>
              <a:t>az egyházi felsőoktatás támogatása 2014-ben 90%-kal nő</a:t>
            </a:r>
          </a:p>
        </p:txBody>
      </p:sp>
      <p:sp>
        <p:nvSpPr>
          <p:cNvPr id="10" name="Téglalap 9"/>
          <p:cNvSpPr/>
          <p:nvPr/>
        </p:nvSpPr>
        <p:spPr>
          <a:xfrm>
            <a:off x="1475656" y="1533517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i="1" dirty="0">
                <a:solidFill>
                  <a:srgbClr val="FF0000"/>
                </a:solidFill>
              </a:rPr>
              <a:t>A nem állami felsőoktatás támogatása megduplázódott</a:t>
            </a:r>
          </a:p>
        </p:txBody>
      </p:sp>
      <p:sp>
        <p:nvSpPr>
          <p:cNvPr id="11" name="Téglalap 10"/>
          <p:cNvSpPr/>
          <p:nvPr/>
        </p:nvSpPr>
        <p:spPr>
          <a:xfrm>
            <a:off x="1691680" y="5093911"/>
            <a:ext cx="701174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hu-HU" b="1" dirty="0" smtClean="0"/>
              <a:t>A létszám és a támogatás alakulás nyomán ma már </a:t>
            </a:r>
            <a:r>
              <a:rPr lang="hu-HU" b="1" dirty="0" smtClean="0">
                <a:solidFill>
                  <a:srgbClr val="FF0000"/>
                </a:solidFill>
              </a:rPr>
              <a:t>az egyházi felsőoktatásban magasabb az egy hallgatóra jutó támogatás mint az államiban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2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9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8892480" cy="864096"/>
          </a:xfrm>
        </p:spPr>
        <p:txBody>
          <a:bodyPr>
            <a:noAutofit/>
          </a:bodyPr>
          <a:lstStyle/>
          <a:p>
            <a:r>
              <a:rPr lang="hu-HU" sz="3200" b="1" i="1" dirty="0"/>
              <a:t>A felsőoktatási kiadások a GDP arányában, </a:t>
            </a:r>
            <a:r>
              <a:rPr lang="hu-HU" sz="3200" b="1" i="1" dirty="0" smtClean="0"/>
              <a:t>(%) – nemzetközi kitekintés</a:t>
            </a:r>
            <a:endParaRPr lang="hu-HU" sz="3200" b="1" i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608512" cy="523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39" y="1052736"/>
            <a:ext cx="401915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323528" y="6381328"/>
            <a:ext cx="8797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</a:rPr>
              <a:t>Magyarország az EU-ban a legutolsók egyike a felsőoktatási kiadásokat illetően</a:t>
            </a:r>
          </a:p>
        </p:txBody>
      </p:sp>
    </p:spTree>
    <p:extLst>
      <p:ext uri="{BB962C8B-B14F-4D97-AF65-F5344CB8AC3E}">
        <p14:creationId xmlns:p14="http://schemas.microsoft.com/office/powerpoint/2010/main" val="261087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000" b="1" cap="small" dirty="0" smtClean="0"/>
              <a:t>Felvételi tendenciák</a:t>
            </a:r>
            <a:endParaRPr lang="hu-HU" sz="4000" b="1" cap="small" dirty="0"/>
          </a:p>
        </p:txBody>
      </p:sp>
    </p:spTree>
    <p:extLst>
      <p:ext uri="{BB962C8B-B14F-4D97-AF65-F5344CB8AC3E}">
        <p14:creationId xmlns:p14="http://schemas.microsoft.com/office/powerpoint/2010/main" val="203433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260"/>
            <a:ext cx="4868863" cy="358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84168" y="-19664"/>
            <a:ext cx="2952328" cy="1969368"/>
          </a:xfrm>
        </p:spPr>
        <p:txBody>
          <a:bodyPr>
            <a:noAutofit/>
          </a:bodyPr>
          <a:lstStyle/>
          <a:p>
            <a:r>
              <a:rPr lang="hu-HU" sz="2000" b="1" dirty="0"/>
              <a:t>A jelentkezők és felvettek ill. a nappali alapképzésre jelentkezők és felvettek számának alakulása a 18 </a:t>
            </a:r>
            <a:r>
              <a:rPr lang="hu-HU" sz="2000" b="1" dirty="0" smtClean="0"/>
              <a:t>évesek </a:t>
            </a:r>
            <a:r>
              <a:rPr lang="hu-HU" sz="2000" b="1" dirty="0"/>
              <a:t>és az adott évben érettségizettek </a:t>
            </a:r>
            <a:r>
              <a:rPr lang="hu-HU" sz="2000" b="1" dirty="0" smtClean="0"/>
              <a:t>számával</a:t>
            </a:r>
            <a:endParaRPr lang="hu-HU" sz="20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    </a:t>
            </a: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324" y="2087944"/>
            <a:ext cx="4750752" cy="387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323528" y="3789040"/>
            <a:ext cx="36152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/>
              <a:t>2011 óta romlottak a bejutási esélyek, de </a:t>
            </a:r>
            <a:r>
              <a:rPr lang="hu-HU" sz="2000" b="1" dirty="0">
                <a:solidFill>
                  <a:srgbClr val="00B0F0"/>
                </a:solidFill>
              </a:rPr>
              <a:t>mintha az utóbbi években stabilizálódott volna a helyzet</a:t>
            </a:r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1835696" y="1857501"/>
            <a:ext cx="0" cy="122413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/>
        </p:nvSpPr>
        <p:spPr>
          <a:xfrm>
            <a:off x="3082249" y="1730905"/>
            <a:ext cx="13953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7030A0"/>
                </a:solidFill>
              </a:rPr>
              <a:t>2013 – az önfenntartó felsőoktatás tervének bejelentése</a:t>
            </a:r>
          </a:p>
        </p:txBody>
      </p:sp>
      <p:sp>
        <p:nvSpPr>
          <p:cNvPr id="3" name="Téglalap 2"/>
          <p:cNvSpPr/>
          <p:nvPr/>
        </p:nvSpPr>
        <p:spPr>
          <a:xfrm>
            <a:off x="1032399" y="5775214"/>
            <a:ext cx="2715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>
                <a:solidFill>
                  <a:srgbClr val="FF0000"/>
                </a:solidFill>
              </a:rPr>
              <a:t>Vagy mégsem?</a:t>
            </a:r>
            <a:endParaRPr lang="hu-HU" sz="3200" dirty="0">
              <a:solidFill>
                <a:srgbClr val="FF0000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8958427" cy="624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églalap 11"/>
          <p:cNvSpPr/>
          <p:nvPr/>
        </p:nvSpPr>
        <p:spPr>
          <a:xfrm>
            <a:off x="5459765" y="1143842"/>
            <a:ext cx="25698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Az új belépő hallgatók száma ha kis mértékben is de évről-évre csökken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7524328" y="4629211"/>
            <a:ext cx="15121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70C0"/>
                </a:solidFill>
              </a:rPr>
              <a:t>A nappali alapképzésre jelentkezők száma az </a:t>
            </a:r>
            <a:r>
              <a:rPr lang="hu-HU" b="1" dirty="0" err="1" smtClean="0">
                <a:solidFill>
                  <a:srgbClr val="0070C0"/>
                </a:solidFill>
              </a:rPr>
              <a:t>érettségi-zettekkel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b="1" dirty="0">
                <a:solidFill>
                  <a:srgbClr val="0070C0"/>
                </a:solidFill>
              </a:rPr>
              <a:t>mozog együtt</a:t>
            </a:r>
          </a:p>
        </p:txBody>
      </p:sp>
    </p:spTree>
    <p:extLst>
      <p:ext uri="{BB962C8B-B14F-4D97-AF65-F5344CB8AC3E}">
        <p14:creationId xmlns:p14="http://schemas.microsoft.com/office/powerpoint/2010/main" val="29809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1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5" y="116632"/>
            <a:ext cx="3456384" cy="1872208"/>
          </a:xfrm>
        </p:spPr>
        <p:txBody>
          <a:bodyPr>
            <a:noAutofit/>
          </a:bodyPr>
          <a:lstStyle/>
          <a:p>
            <a:r>
              <a:rPr lang="hu-HU" sz="2800" b="1" i="1" dirty="0" smtClean="0"/>
              <a:t>A felsőoktatás hallgatói </a:t>
            </a:r>
            <a:r>
              <a:rPr lang="hu-HU" sz="2800" b="1" i="1" dirty="0"/>
              <a:t>létszámának alakulása </a:t>
            </a:r>
            <a:r>
              <a:rPr lang="hu-HU" sz="2800" b="1" i="1" dirty="0" smtClean="0"/>
              <a:t>2009-17</a:t>
            </a:r>
            <a:endParaRPr lang="hu-HU" sz="2800" b="1" i="1" dirty="0"/>
          </a:p>
        </p:txBody>
      </p:sp>
      <p:sp>
        <p:nvSpPr>
          <p:cNvPr id="9" name="Téglalap 8"/>
          <p:cNvSpPr/>
          <p:nvPr/>
        </p:nvSpPr>
        <p:spPr>
          <a:xfrm>
            <a:off x="277060" y="1852929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Az alapképzés </a:t>
            </a:r>
            <a:r>
              <a:rPr lang="hu-HU" b="1" dirty="0" smtClean="0">
                <a:solidFill>
                  <a:srgbClr val="FF0000"/>
                </a:solidFill>
              </a:rPr>
              <a:t>hallgatólétszámát (mind nappalit, mind a részidőset) csökkentette </a:t>
            </a:r>
            <a:r>
              <a:rPr lang="hu-HU" b="1" dirty="0">
                <a:solidFill>
                  <a:srgbClr val="FF0000"/>
                </a:solidFill>
              </a:rPr>
              <a:t>az oktatáspolitika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557" y="85403"/>
            <a:ext cx="4939444" cy="384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3842"/>
            <a:ext cx="4579937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620" y="4108197"/>
            <a:ext cx="4579937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" y="882293"/>
            <a:ext cx="887073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1" y="188640"/>
            <a:ext cx="897955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7030A0"/>
                </a:solidFill>
              </a:rPr>
              <a:t>Az államilag támogatott hallgatók aránya fenntartónként</a:t>
            </a:r>
            <a:endParaRPr lang="hu-HU" sz="2800" dirty="0">
              <a:solidFill>
                <a:srgbClr val="7030A0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89164" y="6315327"/>
            <a:ext cx="820891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sz="2400" b="1" dirty="0" smtClean="0"/>
              <a:t>A nem egyházi </a:t>
            </a:r>
            <a:r>
              <a:rPr lang="hu-HU" sz="2400" b="1" dirty="0" smtClean="0">
                <a:solidFill>
                  <a:srgbClr val="FF0000"/>
                </a:solidFill>
              </a:rPr>
              <a:t>magánoktatás radikális </a:t>
            </a:r>
            <a:r>
              <a:rPr lang="hu-HU" sz="2400" b="1" dirty="0" err="1" smtClean="0">
                <a:solidFill>
                  <a:srgbClr val="FF0000"/>
                </a:solidFill>
              </a:rPr>
              <a:t>diszpreferenciálása</a:t>
            </a:r>
            <a:endParaRPr lang="hu-H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1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10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825</Words>
  <Application>Microsoft Office PowerPoint</Application>
  <PresentationFormat>Diavetítés a képernyőre (4:3 oldalarány)</PresentationFormat>
  <Paragraphs>91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Office-téma</vt:lpstr>
      <vt:lpstr>Polónyi István  A hazai felsőoktatás elmúlt 10 évének néhány jellemzője  </vt:lpstr>
      <vt:lpstr>PowerPoint bemutató</vt:lpstr>
      <vt:lpstr>A felsőoktatás kondíciói a központi költségvetési törvényekben  (folyó áron)</vt:lpstr>
      <vt:lpstr>A felsőoktatás kiadásainak és állami támogatásának GDP-hez viszonyított aránya a központi költségvetési törvények tervadatai alapján,  2009-2019</vt:lpstr>
      <vt:lpstr>Az állami támogatások strukturális változásai 1.) A kézileg vezérelt előirányzatok arányának növekedése</vt:lpstr>
      <vt:lpstr>A felsőoktatási kiadások a GDP arányában, (%) – nemzetközi kitekintés</vt:lpstr>
      <vt:lpstr>PowerPoint bemutató</vt:lpstr>
      <vt:lpstr>A jelentkezők és felvettek ill. a nappali alapképzésre jelentkezők és felvettek számának alakulása a 18 évesek és az adott évben érettségizettek számával</vt:lpstr>
      <vt:lpstr>A felsőoktatás hallgatói létszámának alakulása 2009-17</vt:lpstr>
      <vt:lpstr>A részvételi hányad a magyar felsőoktatásban, valamint az EU, az OECD tagországok illetve 49 fejlett ország átlaga, 2000-2015</vt:lpstr>
      <vt:lpstr>PowerPoint bemutató</vt:lpstr>
      <vt:lpstr>A jövedelem A 25-64 éves diplomás népesség relatív keresete a középfokúakhoz képest</vt:lpstr>
      <vt:lpstr>Foglalkoztatási ráta</vt:lpstr>
      <vt:lpstr>PowerPoint bemutató</vt:lpstr>
      <vt:lpstr>Törvénykeringő 2011-2018</vt:lpstr>
      <vt:lpstr>Törvénykeringő 2011-2018</vt:lpstr>
      <vt:lpstr>PowerPoint bemutató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Polónyi István  A hazai felsőoktatás elmúlt 10 évének néhány gazdasági  jellemzője  és a hazai felsőoktatás felvételi tendenciái</dc:title>
  <dc:creator>Polónyi István</dc:creator>
  <cp:lastModifiedBy>Polónyi István</cp:lastModifiedBy>
  <cp:revision>51</cp:revision>
  <dcterms:created xsi:type="dcterms:W3CDTF">2018-08-27T16:06:33Z</dcterms:created>
  <dcterms:modified xsi:type="dcterms:W3CDTF">2018-09-06T09:54:54Z</dcterms:modified>
</cp:coreProperties>
</file>